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7" r:id="rId2"/>
    <p:sldId id="257" r:id="rId3"/>
    <p:sldId id="268" r:id="rId4"/>
    <p:sldId id="264" r:id="rId5"/>
    <p:sldId id="258" r:id="rId6"/>
    <p:sldId id="263" r:id="rId7"/>
    <p:sldId id="269" r:id="rId8"/>
    <p:sldId id="271" r:id="rId9"/>
    <p:sldId id="260" r:id="rId10"/>
    <p:sldId id="262" r:id="rId11"/>
    <p:sldId id="265" r:id="rId12"/>
    <p:sldId id="266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0" autoAdjust="0"/>
    <p:restoredTop sz="86268" autoAdjust="0"/>
  </p:normalViewPr>
  <p:slideViewPr>
    <p:cSldViewPr snapToGrid="0">
      <p:cViewPr>
        <p:scale>
          <a:sx n="50" d="100"/>
          <a:sy n="50" d="100"/>
        </p:scale>
        <p:origin x="-1152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C57D4-268F-49FE-8C8F-531862CCFB08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58116-FF01-4FD8-AFA6-4B145AA98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509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smtClean="0"/>
              <a:t>ความเชื่อมโยงแผนงาน และแผนเงิน สะท้อนการถ่ายทอดยุทธศาสตร์สู่การปฏิบัติ</a:t>
            </a:r>
          </a:p>
        </p:txBody>
      </p:sp>
      <p:sp>
        <p:nvSpPr>
          <p:cNvPr id="6349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5E6649-1F48-4F2A-BA85-6E09B26D1F4D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88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h-TH" dirty="0" smtClean="0">
                <a:cs typeface="Cordia New" pitchFamily="34" charset="-34"/>
              </a:rPr>
              <a:t>ทอ.เลือกนำเอางานที่เรามีอยู่แล้วมาใช้ให้เป็นประโยชน์  มีแนวคิด เป็นไปได้ในทางปฏิบัติ ไม่เป็นการเพิ่มภาระหรือเพิ่มให้น้อยที่สุด</a:t>
            </a:r>
            <a:endParaRPr lang="en-US" dirty="0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13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74552">
              <a:defRPr/>
            </a:pPr>
            <a:r>
              <a:rPr lang="th-TH" dirty="0" smtClean="0"/>
              <a:t>แนวคิดในการทำงานที่เป็นระบบ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Consistency </a:t>
            </a:r>
            <a:r>
              <a:rPr lang="th-TH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ความคงเส้นคงวา </a:t>
            </a:r>
            <a:r>
              <a:rPr lang="en-US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Clarify</a:t>
            </a:r>
            <a:r>
              <a:rPr lang="th-TH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  เข้าใจง่าย  </a:t>
            </a:r>
            <a:r>
              <a:rPr lang="en-US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Classify</a:t>
            </a:r>
            <a:r>
              <a:rPr lang="th-TH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 แยกเป็นหมวดหมู่  </a:t>
            </a:r>
            <a:r>
              <a:rPr lang="en-US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Confidence</a:t>
            </a:r>
            <a:r>
              <a:rPr lang="th-TH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มั่นใจน่าเชื่อถือ</a:t>
            </a:r>
          </a:p>
          <a:p>
            <a:r>
              <a:rPr lang="en-US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Proactive</a:t>
            </a:r>
            <a:r>
              <a:rPr lang="th-TH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 ทำแบบเชิงรุก  </a:t>
            </a:r>
            <a:r>
              <a:rPr lang="en-US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Perception</a:t>
            </a:r>
            <a:r>
              <a:rPr lang="th-TH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 การรับรู้  </a:t>
            </a:r>
            <a:r>
              <a:rPr lang="en-US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Preparation</a:t>
            </a:r>
            <a:r>
              <a:rPr lang="th-TH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 เตรียมการ </a:t>
            </a:r>
          </a:p>
          <a:p>
            <a:r>
              <a:rPr lang="th-TH" dirty="0" smtClean="0"/>
              <a:t>  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ปฏิบถ  </a:t>
            </a:r>
            <a:r>
              <a:rPr lang="th-TH" dirty="0" smtClean="0"/>
              <a:t>สวนทาง ย้อนทาง </a:t>
            </a:r>
            <a:r>
              <a:rPr lang="en-US" dirty="0" smtClean="0"/>
              <a:t>CONFRONTING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37E-3EA5-4E9E-BA4F-944FDDFFF49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41BD-D804-4FBB-BB0D-193FA3203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237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37E-3EA5-4E9E-BA4F-944FDDFFF49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41BD-D804-4FBB-BB0D-193FA3203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416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37E-3EA5-4E9E-BA4F-944FDDFFF49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41BD-D804-4FBB-BB0D-193FA3203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3729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918B0-9FA1-4953-AA5A-1E4073A5812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26/03/62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8ED83-6F9C-4C02-80BF-6E6A7C6914C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h-TH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9138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37E-3EA5-4E9E-BA4F-944FDDFFF49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41BD-D804-4FBB-BB0D-193FA3203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602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37E-3EA5-4E9E-BA4F-944FDDFFF49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41BD-D804-4FBB-BB0D-193FA3203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29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37E-3EA5-4E9E-BA4F-944FDDFFF49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41BD-D804-4FBB-BB0D-193FA3203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405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37E-3EA5-4E9E-BA4F-944FDDFFF49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41BD-D804-4FBB-BB0D-193FA3203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949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37E-3EA5-4E9E-BA4F-944FDDFFF49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41BD-D804-4FBB-BB0D-193FA3203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836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37E-3EA5-4E9E-BA4F-944FDDFFF49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41BD-D804-4FBB-BB0D-193FA3203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49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37E-3EA5-4E9E-BA4F-944FDDFFF49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41BD-D804-4FBB-BB0D-193FA3203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864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237E-3EA5-4E9E-BA4F-944FDDFFF49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B41BD-D804-4FBB-BB0D-193FA3203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607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B237E-3EA5-4E9E-BA4F-944FDDFFF49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B41BD-D804-4FBB-BB0D-193FA3203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225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561018%20&#3605;&#3633;&#3623;&#3594;&#3637;&#3657;&#3623;&#3633;&#3604;%20&#3586;&#3623;.&#3607;&#3629;.&#3611;&#3637;%2056.xls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799" y="1704756"/>
            <a:ext cx="8143932" cy="1655765"/>
          </a:xfr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การบูรณาการความเสี่ยง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กับเครื่องมือในการบริหารจัดการภาครัฐ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545" y="4253514"/>
            <a:ext cx="8143932" cy="165576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น.อ.อนิรุตม์</a:t>
            </a:r>
            <a:r>
              <a:rPr kumimoji="0" lang="th-TH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kumimoji="0" lang="th-TH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แสง</a:t>
            </a:r>
            <a:r>
              <a:rPr kumimoji="0" lang="th-TH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จันทร์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baseline="0" dirty="0" smtClean="0">
                <a:latin typeface="TH SarabunPSK" pitchFamily="34" charset="-34"/>
                <a:ea typeface="+mj-ea"/>
                <a:cs typeface="TH SarabunPSK" pitchFamily="34" charset="-34"/>
              </a:rPr>
              <a:t>รอง </a:t>
            </a:r>
            <a:r>
              <a:rPr lang="th-TH" sz="3600" b="1" dirty="0" err="1" smtClean="0">
                <a:latin typeface="TH SarabunPSK" pitchFamily="34" charset="-34"/>
                <a:ea typeface="+mj-ea"/>
                <a:cs typeface="TH SarabunPSK" pitchFamily="34" charset="-34"/>
              </a:rPr>
              <a:t>ผอ.กผป.</a:t>
            </a:r>
            <a:r>
              <a:rPr lang="th-TH" sz="3600" b="1" baseline="0" dirty="0" err="1" smtClean="0">
                <a:latin typeface="TH SarabunPSK" pitchFamily="34" charset="-34"/>
                <a:ea typeface="+mj-ea"/>
                <a:cs typeface="TH SarabunPSK" pitchFamily="34" charset="-34"/>
              </a:rPr>
              <a:t>สพ</a:t>
            </a:r>
            <a:r>
              <a:rPr lang="th-TH" sz="3600" b="1" baseline="0" dirty="0" smtClean="0">
                <a:latin typeface="TH SarabunPSK" pitchFamily="34" charset="-34"/>
                <a:ea typeface="+mj-ea"/>
                <a:cs typeface="TH SarabunPSK" pitchFamily="34" charset="-34"/>
              </a:rPr>
              <a:t>ร.ทอ.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๒๘ มี.ค.๖๒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5" name="รูปภาพ 6" descr="ปีก ทอ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4" y="47630"/>
            <a:ext cx="1008459" cy="6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สัญลักษณ์_สพร.ทอ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2662" y="14288"/>
            <a:ext cx="851342" cy="69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59763" y="225535"/>
            <a:ext cx="4501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สำนักงานพัฒนาระบบราชการกองทัพอากาศ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738899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3200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9028" t="21555" r="30833" b="47631"/>
          <a:stretch/>
        </p:blipFill>
        <p:spPr>
          <a:xfrm>
            <a:off x="577850" y="698499"/>
            <a:ext cx="7924800" cy="3043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18333" t="23556" r="32917" b="47955"/>
          <a:stretch/>
        </p:blipFill>
        <p:spPr>
          <a:xfrm>
            <a:off x="615950" y="3742462"/>
            <a:ext cx="7886700" cy="288058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46200" y="787400"/>
            <a:ext cx="1739900" cy="2955062"/>
          </a:xfrm>
          <a:prstGeom prst="roundRect">
            <a:avLst/>
          </a:prstGeom>
          <a:solidFill>
            <a:schemeClr val="accent2">
              <a:alpha val="38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Flowchart</a:t>
            </a:r>
            <a:endParaRPr lang="en-US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21000" y="2789963"/>
            <a:ext cx="4368800" cy="2264637"/>
          </a:xfrm>
          <a:prstGeom prst="straightConnector1">
            <a:avLst/>
          </a:prstGeom>
          <a:ln w="50800">
            <a:solidFill>
              <a:srgbClr val="7030A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91915" y="113724"/>
            <a:ext cx="2247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PMQA</a:t>
            </a:r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(สพร.ทอ.)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392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6349" t="26762" r="15714" b="15841"/>
          <a:stretch/>
        </p:blipFill>
        <p:spPr>
          <a:xfrm>
            <a:off x="0" y="3556000"/>
            <a:ext cx="6317948" cy="3336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19028" t="21555" r="30833" b="53829"/>
          <a:stretch/>
        </p:blipFill>
        <p:spPr>
          <a:xfrm>
            <a:off x="0" y="1"/>
            <a:ext cx="6139543" cy="1883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18333" t="23556" r="32917" b="54212"/>
          <a:stretch/>
        </p:blipFill>
        <p:spPr>
          <a:xfrm>
            <a:off x="3277582" y="1709706"/>
            <a:ext cx="5866418" cy="167212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91886" y="1204277"/>
            <a:ext cx="700314" cy="4253094"/>
          </a:xfrm>
          <a:prstGeom prst="straightConnector1">
            <a:avLst/>
          </a:prstGeom>
          <a:ln w="50800">
            <a:solidFill>
              <a:srgbClr val="7030A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248231" y="1914216"/>
            <a:ext cx="1335312" cy="2860984"/>
          </a:xfrm>
          <a:prstGeom prst="straightConnector1">
            <a:avLst/>
          </a:prstGeom>
          <a:ln w="50800">
            <a:solidFill>
              <a:srgbClr val="0070C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292830" y="1204277"/>
            <a:ext cx="2771170" cy="4398237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990573" y="30339"/>
            <a:ext cx="1536397" cy="1853539"/>
          </a:xfrm>
          <a:prstGeom prst="round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258561" y="2743199"/>
            <a:ext cx="2309734" cy="2859313"/>
          </a:xfrm>
          <a:prstGeom prst="straightConnector1">
            <a:avLst/>
          </a:prstGeom>
          <a:ln w="50800">
            <a:solidFill>
              <a:srgbClr val="00B05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574117" y="1204277"/>
            <a:ext cx="937605" cy="1538922"/>
          </a:xfrm>
          <a:prstGeom prst="straightConnector1">
            <a:avLst/>
          </a:prstGeom>
          <a:ln w="50800">
            <a:solidFill>
              <a:srgbClr val="00B05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725401" y="372333"/>
            <a:ext cx="2247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PMQA</a:t>
            </a:r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(สพร.ทอ.)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กลุ่ม 16"/>
          <p:cNvGrpSpPr/>
          <p:nvPr/>
        </p:nvGrpSpPr>
        <p:grpSpPr>
          <a:xfrm>
            <a:off x="5057869" y="2948145"/>
            <a:ext cx="4070366" cy="2269438"/>
            <a:chOff x="5057869" y="2948145"/>
            <a:chExt cx="4070366" cy="2269438"/>
          </a:xfrm>
        </p:grpSpPr>
        <p:sp>
          <p:nvSpPr>
            <p:cNvPr id="34" name="Rectangle 33"/>
            <p:cNvSpPr/>
            <p:nvPr/>
          </p:nvSpPr>
          <p:spPr>
            <a:xfrm>
              <a:off x="5633038" y="3436611"/>
              <a:ext cx="3099458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 =&gt;</a:t>
              </a:r>
              <a:r>
                <a:rPr lang="th-TH" sz="1600" b="1" dirty="0" smtClean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กลยุทธ์ไม่สอดคล้องกับนโยบาย วิสัยทัศน์ </a:t>
              </a:r>
            </a:p>
            <a:p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O</a:t>
              </a:r>
              <a:r>
                <a:rPr lang="th-TH" sz="1600" b="1" dirty="0" smtClean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=&gt; </a:t>
              </a:r>
              <a:r>
                <a:rPr lang="th-TH" sz="1600" b="1" dirty="0" smtClean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ขั้นตอนการทำงาน วัสดุ อุปกรณ์ บุคลากร</a:t>
              </a:r>
            </a:p>
            <a:p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F =&gt; </a:t>
              </a:r>
              <a:r>
                <a:rPr lang="th-TH" sz="1600" b="1" dirty="0" smtClean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ปัญหาด้านการเงิน</a:t>
              </a:r>
              <a:endParaRPr lang="en-US" sz="1600" b="1" dirty="0" smtClean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 =&gt; </a:t>
              </a:r>
              <a:r>
                <a:rPr lang="th-TH" sz="1600" b="1" dirty="0" smtClean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ขาดมาตรฐานงาน ขาดกฎระเบียบ</a:t>
              </a:r>
            </a:p>
            <a:p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 =&gt; </a:t>
              </a:r>
              <a:r>
                <a:rPr lang="th-TH" sz="1600" b="1" dirty="0" smtClean="0">
                  <a:solidFill>
                    <a:schemeClr val="accent5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ภัยคุกคามและภัยพิบัติ</a:t>
              </a:r>
            </a:p>
          </p:txBody>
        </p:sp>
        <p:pic>
          <p:nvPicPr>
            <p:cNvPr id="35" name="Picture 2" descr="Image result for cloud border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869" y="2948145"/>
              <a:ext cx="4070366" cy="22694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ectangle 35"/>
          <p:cNvSpPr/>
          <p:nvPr/>
        </p:nvSpPr>
        <p:spPr>
          <a:xfrm>
            <a:off x="6941119" y="5653312"/>
            <a:ext cx="21210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บริหารความเสี่ยง</a:t>
            </a:r>
          </a:p>
          <a:p>
            <a:pPr algn="ctr"/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(สตน.ทอ.)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8"/>
          <p:cNvCxnSpPr>
            <a:endCxn id="35" idx="1"/>
          </p:cNvCxnSpPr>
          <p:nvPr/>
        </p:nvCxnSpPr>
        <p:spPr>
          <a:xfrm flipV="1">
            <a:off x="3231931" y="4082864"/>
            <a:ext cx="1825938" cy="1119758"/>
          </a:xfrm>
          <a:prstGeom prst="straightConnector1">
            <a:avLst/>
          </a:prstGeom>
          <a:ln w="50800">
            <a:solidFill>
              <a:srgbClr val="7030A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8"/>
          <p:cNvCxnSpPr/>
          <p:nvPr/>
        </p:nvCxnSpPr>
        <p:spPr>
          <a:xfrm>
            <a:off x="5512676" y="1119758"/>
            <a:ext cx="68317" cy="2096408"/>
          </a:xfrm>
          <a:prstGeom prst="straightConnector1">
            <a:avLst/>
          </a:prstGeom>
          <a:ln w="50800">
            <a:solidFill>
              <a:srgbClr val="7030A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300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/>
          <a:srcRect l="16349" t="52003" r="15714" b="17504"/>
          <a:stretch/>
        </p:blipFill>
        <p:spPr>
          <a:xfrm>
            <a:off x="161168" y="1"/>
            <a:ext cx="6317948" cy="1772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18360" t="46627" r="17090" b="21937"/>
          <a:stretch/>
        </p:blipFill>
        <p:spPr>
          <a:xfrm>
            <a:off x="239485" y="1803400"/>
            <a:ext cx="6258640" cy="190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l="11667" t="17957" r="30972" b="29894"/>
          <a:stretch/>
        </p:blipFill>
        <p:spPr>
          <a:xfrm>
            <a:off x="2706833" y="3200400"/>
            <a:ext cx="6437167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1595" y="1061591"/>
            <a:ext cx="212109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บริหารความเสี่ยง</a:t>
            </a:r>
          </a:p>
          <a:p>
            <a:pPr algn="ctr"/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(สตน.ทอ.)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2823" y="4857076"/>
            <a:ext cx="178446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ควบคุมภายใน</a:t>
            </a:r>
          </a:p>
          <a:p>
            <a:pPr algn="ctr"/>
            <a:r>
              <a:rPr lang="th-TH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(สปช.ทอ.)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358900" y="1198408"/>
            <a:ext cx="800100" cy="909558"/>
          </a:xfrm>
          <a:prstGeom prst="straightConnector1">
            <a:avLst/>
          </a:prstGeom>
          <a:ln w="50800">
            <a:solidFill>
              <a:srgbClr val="7030A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55055" y="2138809"/>
            <a:ext cx="3058806" cy="1925191"/>
          </a:xfrm>
          <a:prstGeom prst="straightConnector1">
            <a:avLst/>
          </a:prstGeom>
          <a:ln w="50800">
            <a:solidFill>
              <a:srgbClr val="7030A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586411" y="1198408"/>
            <a:ext cx="366221" cy="2880924"/>
          </a:xfrm>
          <a:prstGeom prst="straightConnector1">
            <a:avLst/>
          </a:prstGeom>
          <a:ln w="50800">
            <a:solidFill>
              <a:srgbClr val="0070C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71170" y="2083619"/>
            <a:ext cx="3464530" cy="1980381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77014" y="2321468"/>
            <a:ext cx="3168532" cy="1742532"/>
          </a:xfrm>
          <a:prstGeom prst="straightConnector1">
            <a:avLst/>
          </a:prstGeom>
          <a:ln w="50800">
            <a:solidFill>
              <a:srgbClr val="00B05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8198" y="2329134"/>
            <a:ext cx="3168532" cy="1742532"/>
          </a:xfrm>
          <a:prstGeom prst="straightConnector1">
            <a:avLst/>
          </a:prstGeom>
          <a:ln w="50800">
            <a:solidFill>
              <a:srgbClr val="92D05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67549" y="2339202"/>
            <a:ext cx="2681151" cy="1740130"/>
          </a:xfrm>
          <a:prstGeom prst="straightConnector1">
            <a:avLst/>
          </a:prstGeom>
          <a:ln w="50800">
            <a:solidFill>
              <a:srgbClr val="FFC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0"/>
          <p:cNvCxnSpPr/>
          <p:nvPr/>
        </p:nvCxnSpPr>
        <p:spPr>
          <a:xfrm>
            <a:off x="476250" y="1257300"/>
            <a:ext cx="3143250" cy="2838450"/>
          </a:xfrm>
          <a:prstGeom prst="straightConnector1">
            <a:avLst/>
          </a:prstGeom>
          <a:ln w="50800">
            <a:solidFill>
              <a:srgbClr val="0070C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035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Oval 2"/>
          <p:cNvSpPr>
            <a:spLocks noChangeArrowheads="1"/>
          </p:cNvSpPr>
          <p:nvPr/>
        </p:nvSpPr>
        <p:spPr bwMode="auto">
          <a:xfrm>
            <a:off x="3132138" y="2924944"/>
            <a:ext cx="3168650" cy="1296144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pPr algn="ctr">
              <a:defRPr/>
            </a:pP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ปัจจัยสู่ความสำเร็จ</a:t>
            </a:r>
          </a:p>
        </p:txBody>
      </p:sp>
      <p:pic>
        <p:nvPicPr>
          <p:cNvPr id="250883" name="Picture 3" descr="PEOPO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736"/>
            <a:ext cx="197643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2916238" y="605631"/>
            <a:ext cx="3492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2800" b="1">
                <a:latin typeface="TH SarabunPSK" pitchFamily="34" charset="-34"/>
                <a:cs typeface="TH SarabunPSK" pitchFamily="34" charset="-34"/>
              </a:rPr>
              <a:t>การสนับสนุนจากผู้บริหาร</a:t>
            </a:r>
          </a:p>
        </p:txBody>
      </p:sp>
      <p:pic>
        <p:nvPicPr>
          <p:cNvPr id="250885" name="Picture 5" descr="CMENO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846413"/>
            <a:ext cx="17272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6" name="Picture 6" descr="PEOPO0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337050"/>
            <a:ext cx="1576388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5940425" y="5502175"/>
            <a:ext cx="2952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2800" b="1">
                <a:latin typeface="TH SarabunPSK" pitchFamily="34" charset="-34"/>
                <a:cs typeface="TH SarabunPSK" pitchFamily="34" charset="-34"/>
              </a:rPr>
              <a:t>การสื่อสารมีประสิทธิผล</a:t>
            </a:r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179388" y="5574183"/>
            <a:ext cx="2952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2800" b="1">
                <a:latin typeface="TH SarabunPSK" pitchFamily="34" charset="-34"/>
                <a:cs typeface="TH SarabunPSK" pitchFamily="34" charset="-34"/>
              </a:rPr>
              <a:t>การดำเนินการต่อเนื่อง</a:t>
            </a:r>
          </a:p>
        </p:txBody>
      </p:sp>
      <p:sp>
        <p:nvSpPr>
          <p:cNvPr id="250889" name="Text Box 9"/>
          <p:cNvSpPr txBox="1">
            <a:spLocks noChangeArrowheads="1"/>
          </p:cNvSpPr>
          <p:nvPr/>
        </p:nvSpPr>
        <p:spPr bwMode="auto">
          <a:xfrm>
            <a:off x="6443663" y="2748186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2800" b="1">
                <a:latin typeface="TH SarabunPSK" pitchFamily="34" charset="-34"/>
                <a:cs typeface="TH SarabunPSK" pitchFamily="34" charset="-34"/>
              </a:rPr>
              <a:t>ความรับผิดชอบ</a:t>
            </a:r>
          </a:p>
        </p:txBody>
      </p:sp>
      <p:sp>
        <p:nvSpPr>
          <p:cNvPr id="250890" name="Text Box 10"/>
          <p:cNvSpPr txBox="1">
            <a:spLocks noChangeArrowheads="1"/>
          </p:cNvSpPr>
          <p:nvPr/>
        </p:nvSpPr>
        <p:spPr bwMode="auto">
          <a:xfrm>
            <a:off x="2771775" y="5948362"/>
            <a:ext cx="3492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2800" b="1">
                <a:latin typeface="TH SarabunPSK" pitchFamily="34" charset="-34"/>
                <a:cs typeface="TH SarabunPSK" pitchFamily="34" charset="-34"/>
              </a:rPr>
              <a:t>การวัดและติดตามผล</a:t>
            </a:r>
          </a:p>
        </p:txBody>
      </p:sp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323850" y="2925986"/>
            <a:ext cx="2520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h-TH" sz="2800" b="1">
                <a:latin typeface="TH SarabunPSK" pitchFamily="34" charset="-34"/>
                <a:cs typeface="TH SarabunPSK" pitchFamily="34" charset="-34"/>
              </a:rPr>
              <a:t>เป้าหมายที่ชัดเจน</a:t>
            </a:r>
          </a:p>
        </p:txBody>
      </p:sp>
      <p:pic>
        <p:nvPicPr>
          <p:cNvPr id="250892" name="Picture 12" descr="MENO0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124943"/>
            <a:ext cx="19446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93" name="Picture 13" descr="MENO0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18421"/>
            <a:ext cx="20034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94" name="Picture 14" descr="PEOPL0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052736"/>
            <a:ext cx="21463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693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799" y="1704756"/>
            <a:ext cx="8143932" cy="1655765"/>
          </a:xfr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การบูรณาการความเสี่ยง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กับเครื่องมือในการบริหารจัดการภาครัฐ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0545" y="4253514"/>
            <a:ext cx="8143932" cy="165576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น.อ.อนิรุตม์</a:t>
            </a:r>
            <a:r>
              <a:rPr kumimoji="0" lang="th-TH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แสงจันทร์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baseline="0" dirty="0" smtClean="0">
                <a:latin typeface="TH SarabunPSK" pitchFamily="34" charset="-34"/>
                <a:ea typeface="+mj-ea"/>
                <a:cs typeface="TH SarabunPSK" pitchFamily="34" charset="-34"/>
              </a:rPr>
              <a:t>รอง </a:t>
            </a:r>
            <a:r>
              <a:rPr lang="th-TH" sz="3600" b="1" dirty="0" err="1" smtClean="0">
                <a:latin typeface="TH SarabunPSK" pitchFamily="34" charset="-34"/>
                <a:ea typeface="+mj-ea"/>
                <a:cs typeface="TH SarabunPSK" pitchFamily="34" charset="-34"/>
              </a:rPr>
              <a:t>ผอ.กผป.</a:t>
            </a:r>
            <a:r>
              <a:rPr lang="th-TH" sz="3600" b="1" baseline="0" dirty="0" err="1" smtClean="0">
                <a:latin typeface="TH SarabunPSK" pitchFamily="34" charset="-34"/>
                <a:ea typeface="+mj-ea"/>
                <a:cs typeface="TH SarabunPSK" pitchFamily="34" charset="-34"/>
              </a:rPr>
              <a:t>สพ</a:t>
            </a:r>
            <a:r>
              <a:rPr lang="th-TH" sz="3600" b="1" baseline="0" dirty="0" smtClean="0">
                <a:latin typeface="TH SarabunPSK" pitchFamily="34" charset="-34"/>
                <a:ea typeface="+mj-ea"/>
                <a:cs typeface="TH SarabunPSK" pitchFamily="34" charset="-34"/>
              </a:rPr>
              <a:t>ร.ทอ.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๒๘ มี.ค.๖๒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5" name="รูปภาพ 6" descr="ปีก ทอ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4" y="47630"/>
            <a:ext cx="1008459" cy="6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:\สัญลักษณ์_สพร.ทอ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2662" y="14288"/>
            <a:ext cx="851342" cy="69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59763" y="225535"/>
            <a:ext cx="4501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>
                <a:solidFill>
                  <a:srgbClr val="0000CC"/>
                </a:solidFill>
                <a:latin typeface="TH SarabunPSK" pitchFamily="34" charset="-34"/>
                <a:cs typeface="TH SarabunPSK" pitchFamily="34" charset="-34"/>
              </a:rPr>
              <a:t>สำนักงานพัฒนาระบบราชการกองทัพอากาศ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738899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3200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/>
          <p:nvPr/>
        </p:nvSpPr>
        <p:spPr>
          <a:xfrm>
            <a:off x="133350" y="519110"/>
            <a:ext cx="9144000" cy="6000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200" b="1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85736" y="947717"/>
            <a:ext cx="1776447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ระดับ</a:t>
            </a:r>
          </a:p>
          <a:p>
            <a:pPr algn="ctr">
              <a:defRPr/>
            </a:pPr>
            <a:r>
              <a:rPr lang="th-TH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กองทัพอากาศ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85091" y="3777565"/>
            <a:ext cx="184185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3200" b="1" spc="51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ระดับ</a:t>
            </a:r>
          </a:p>
          <a:p>
            <a:pPr algn="ctr">
              <a:defRPr/>
            </a:pPr>
            <a:r>
              <a:rPr lang="th-TH" sz="3200" b="1" spc="51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หน่วยขึ้นตรง</a:t>
            </a:r>
          </a:p>
          <a:p>
            <a:pPr algn="ctr">
              <a:defRPr/>
            </a:pPr>
            <a:r>
              <a:rPr lang="th-TH" sz="3200" b="1" spc="51" dirty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กองทัพอากาศ</a:t>
            </a: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3276605" y="1233487"/>
            <a:ext cx="12795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ยุทธศาสตร์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ทอ.</a:t>
            </a:r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3490918" y="4222750"/>
            <a:ext cx="10583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กลยุทธ์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นขต.ทอ.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854" y="947722"/>
            <a:ext cx="1352200" cy="195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0" dist="419100" dir="1980000" sx="85000" sy="85000" algn="l" rotWithShape="0">
              <a:prstClr val="black"/>
            </a:outerShdw>
          </a:effectLst>
          <a:scene3d>
            <a:camera prst="isometricLeftDown">
              <a:rot lat="1136232" lon="1790976" rev="21584175"/>
            </a:camera>
            <a:lightRig rig="threePt" dir="t"/>
          </a:scene3d>
          <a:sp3d prstMaterial="metal">
            <a:bevelT w="114300" prst="artDeco"/>
            <a:bevelB w="165100" prst="coolSlant"/>
          </a:sp3d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14887" y="4233857"/>
            <a:ext cx="36102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28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งานประจำ </a:t>
            </a:r>
            <a:r>
              <a:rPr lang="en-US" sz="28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th-TH" sz="28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แผนปฏิบัติราชการ</a:t>
            </a:r>
          </a:p>
        </p:txBody>
      </p:sp>
      <p:sp>
        <p:nvSpPr>
          <p:cNvPr id="14" name="เครื่องหมายบั้ง 13"/>
          <p:cNvSpPr/>
          <p:nvPr/>
        </p:nvSpPr>
        <p:spPr>
          <a:xfrm rot="5400000">
            <a:off x="7544594" y="4966493"/>
            <a:ext cx="750888" cy="4286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200" b="1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190501" y="3567108"/>
            <a:ext cx="2857500" cy="2857500"/>
          </a:xfrm>
          <a:prstGeom prst="round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200" b="1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204789" y="266700"/>
            <a:ext cx="2857500" cy="3286125"/>
          </a:xfrm>
          <a:prstGeom prst="roundRect">
            <a:avLst/>
          </a:prstGeom>
          <a:solidFill>
            <a:schemeClr val="bg1">
              <a:lumMod val="8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200" b="1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ลูกศรลง 15"/>
          <p:cNvSpPr/>
          <p:nvPr/>
        </p:nvSpPr>
        <p:spPr>
          <a:xfrm>
            <a:off x="3919543" y="2162173"/>
            <a:ext cx="428625" cy="2000251"/>
          </a:xfrm>
          <a:prstGeom prst="downArrow">
            <a:avLst>
              <a:gd name="adj1" fmla="val 50000"/>
              <a:gd name="adj2" fmla="val 91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200" b="1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9" name="Picture 3" descr="C:\Documents and Settings\user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2805" y="2019292"/>
            <a:ext cx="1428760" cy="2085645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0" name="สี่เหลี่ยมมุมมน 19"/>
          <p:cNvSpPr/>
          <p:nvPr/>
        </p:nvSpPr>
        <p:spPr>
          <a:xfrm rot="10800000" flipV="1">
            <a:off x="7491435" y="3805238"/>
            <a:ext cx="642943" cy="14287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900" b="1" dirty="0">
              <a:solidFill>
                <a:prstClr val="white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21" name="ลูกศรลง 23">
            <a:hlinkClick r:id="rId5" action="ppaction://hlinkfile"/>
          </p:cNvPr>
          <p:cNvSpPr/>
          <p:nvPr/>
        </p:nvSpPr>
        <p:spPr>
          <a:xfrm>
            <a:off x="3960818" y="5108573"/>
            <a:ext cx="428625" cy="857251"/>
          </a:xfrm>
          <a:prstGeom prst="downArrow">
            <a:avLst>
              <a:gd name="adj1" fmla="val 50000"/>
              <a:gd name="adj2" fmla="val 919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3200" b="1">
              <a:solidFill>
                <a:prstClr val="white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90843" y="5986457"/>
            <a:ext cx="2868093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คำรับรองการปฏิบัติราชการ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011988" y="5629290"/>
            <a:ext cx="1335622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งบประมาณ</a:t>
            </a:r>
          </a:p>
        </p:txBody>
      </p:sp>
    </p:spTree>
    <p:extLst>
      <p:ext uri="{BB962C8B-B14F-4D97-AF65-F5344CB8AC3E}">
        <p14:creationId xmlns="" xmlns:p14="http://schemas.microsoft.com/office/powerpoint/2010/main" val="1837718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14313" y="732304"/>
          <a:ext cx="190499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ยุทธศาสตร์ ทอ.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แผนแม่บท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นโยบาย ผบ.ทอ.</a:t>
                      </a:r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214313" y="2204864"/>
            <a:ext cx="1785937" cy="642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แผนปฏิบัติการ </a:t>
            </a: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/>
            </a:r>
            <a:b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นขต.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ทอ.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14313" y="3217863"/>
            <a:ext cx="1785937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งบประมาณ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14313" y="4365104"/>
            <a:ext cx="1785937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คำรับรองการปฏิบัติราชการ </a:t>
            </a:r>
            <a:r>
              <a:rPr lang="th-TH" sz="2000" b="1" dirty="0" err="1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นขต.</a:t>
            </a: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ทอ.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14313" y="5733256"/>
            <a:ext cx="17859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ประเมินผล</a:t>
            </a: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/>
        </p:nvGraphicFramePr>
        <p:xfrm>
          <a:off x="2295525" y="1472560"/>
          <a:ext cx="1062046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ประเด็น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กลยุทธ์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ประเด็น</a:t>
                      </a:r>
                    </a:p>
                    <a:p>
                      <a:pPr algn="ctr"/>
                      <a:r>
                        <a:rPr lang="th-TH" sz="1600" b="1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กลยุทธ์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ประเด็น</a:t>
                      </a:r>
                    </a:p>
                    <a:p>
                      <a:pPr algn="ctr"/>
                      <a:r>
                        <a:rPr lang="th-TH" sz="1600" b="1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กลยุทธ์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ประเด็น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กลยุทธ์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cxnSp>
        <p:nvCxnSpPr>
          <p:cNvPr id="16" name="ลูกศรเชื่อมต่อแบบตรง 15"/>
          <p:cNvCxnSpPr>
            <a:stCxn id="6" idx="2"/>
            <a:endCxn id="7" idx="0"/>
          </p:cNvCxnSpPr>
          <p:nvPr/>
        </p:nvCxnSpPr>
        <p:spPr>
          <a:xfrm>
            <a:off x="1107282" y="2847802"/>
            <a:ext cx="0" cy="370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>
            <a:stCxn id="7" idx="2"/>
            <a:endCxn id="8" idx="0"/>
          </p:cNvCxnSpPr>
          <p:nvPr/>
        </p:nvCxnSpPr>
        <p:spPr>
          <a:xfrm>
            <a:off x="1107282" y="3860800"/>
            <a:ext cx="0" cy="504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>
            <a:stCxn id="8" idx="2"/>
            <a:endCxn id="9" idx="0"/>
          </p:cNvCxnSpPr>
          <p:nvPr/>
        </p:nvCxnSpPr>
        <p:spPr>
          <a:xfrm>
            <a:off x="1107282" y="5293791"/>
            <a:ext cx="0" cy="439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>
            <a:stCxn id="6" idx="3"/>
          </p:cNvCxnSpPr>
          <p:nvPr/>
        </p:nvCxnSpPr>
        <p:spPr bwMode="auto">
          <a:xfrm flipV="1">
            <a:off x="2000250" y="1772816"/>
            <a:ext cx="285750" cy="754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>
            <a:stCxn id="6" idx="3"/>
          </p:cNvCxnSpPr>
          <p:nvPr/>
        </p:nvCxnSpPr>
        <p:spPr bwMode="auto">
          <a:xfrm flipV="1">
            <a:off x="2000250" y="2344315"/>
            <a:ext cx="285750" cy="182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ลูกศรเชื่อมต่อแบบตรง 25"/>
          <p:cNvCxnSpPr>
            <a:stCxn id="6" idx="3"/>
          </p:cNvCxnSpPr>
          <p:nvPr/>
        </p:nvCxnSpPr>
        <p:spPr bwMode="auto">
          <a:xfrm>
            <a:off x="2000250" y="2526878"/>
            <a:ext cx="285750" cy="246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>
            <a:stCxn id="6" idx="3"/>
          </p:cNvCxnSpPr>
          <p:nvPr/>
        </p:nvCxnSpPr>
        <p:spPr bwMode="auto">
          <a:xfrm>
            <a:off x="2000250" y="2526333"/>
            <a:ext cx="267494" cy="830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สี่เหลี่ยมผืนผ้า 55"/>
          <p:cNvSpPr>
            <a:spLocks noChangeArrowheads="1"/>
          </p:cNvSpPr>
          <p:nvPr/>
        </p:nvSpPr>
        <p:spPr bwMode="auto">
          <a:xfrm>
            <a:off x="5530850" y="1556792"/>
            <a:ext cx="1655763" cy="606425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การกำกับดูแลองค์การที่ดี</a:t>
            </a:r>
          </a:p>
        </p:txBody>
      </p:sp>
      <p:sp>
        <p:nvSpPr>
          <p:cNvPr id="60" name="สี่เหลี่ยมผืนผ้า 59"/>
          <p:cNvSpPr>
            <a:spLocks noChangeArrowheads="1"/>
          </p:cNvSpPr>
          <p:nvPr/>
        </p:nvSpPr>
        <p:spPr bwMode="auto">
          <a:xfrm>
            <a:off x="5530850" y="4591918"/>
            <a:ext cx="2159000" cy="34925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ฐานข้อมูล</a:t>
            </a:r>
          </a:p>
        </p:txBody>
      </p:sp>
      <p:sp>
        <p:nvSpPr>
          <p:cNvPr id="80" name="สี่เหลี่ยมผืนผ้า 79"/>
          <p:cNvSpPr>
            <a:spLocks noChangeArrowheads="1"/>
          </p:cNvSpPr>
          <p:nvPr/>
        </p:nvSpPr>
        <p:spPr bwMode="auto">
          <a:xfrm>
            <a:off x="5530850" y="2963863"/>
            <a:ext cx="2159000" cy="625475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ผู้รับบริการ </a:t>
            </a:r>
          </a:p>
          <a:p>
            <a:pPr algn="ctr">
              <a:lnSpc>
                <a:spcPts val="2000"/>
              </a:lnSpc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ผู้มีส่วนได้ส่วนเสีย</a:t>
            </a:r>
          </a:p>
        </p:txBody>
      </p:sp>
      <p:sp>
        <p:nvSpPr>
          <p:cNvPr id="81" name="สี่เหลี่ยมผืนผ้า 80"/>
          <p:cNvSpPr>
            <a:spLocks noChangeArrowheads="1"/>
          </p:cNvSpPr>
          <p:nvPr/>
        </p:nvSpPr>
        <p:spPr bwMode="auto">
          <a:xfrm>
            <a:off x="5530850" y="3904282"/>
            <a:ext cx="2159000" cy="60483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400" b="1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การจัดการความรู้</a:t>
            </a:r>
          </a:p>
          <a:p>
            <a:pPr algn="ctr">
              <a:lnSpc>
                <a:spcPts val="2000"/>
              </a:lnSpc>
            </a:pPr>
            <a:endParaRPr lang="th-TH" sz="2400" b="1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2" name="สี่เหลี่ยมผืนผ้า 81"/>
          <p:cNvSpPr>
            <a:spLocks noChangeArrowheads="1"/>
          </p:cNvSpPr>
          <p:nvPr/>
        </p:nvSpPr>
        <p:spPr bwMode="auto">
          <a:xfrm>
            <a:off x="5530850" y="5311998"/>
            <a:ext cx="2159000" cy="349250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แผนพัฒนาบุคลากร</a:t>
            </a:r>
          </a:p>
        </p:txBody>
      </p:sp>
      <p:sp>
        <p:nvSpPr>
          <p:cNvPr id="84" name="สี่เหลี่ยมผืนผ้า 83"/>
          <p:cNvSpPr>
            <a:spLocks noChangeArrowheads="1"/>
          </p:cNvSpPr>
          <p:nvPr/>
        </p:nvSpPr>
        <p:spPr bwMode="auto">
          <a:xfrm>
            <a:off x="5724128" y="1207979"/>
            <a:ext cx="2076846" cy="348813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การควบคุมภายใน</a:t>
            </a:r>
          </a:p>
        </p:txBody>
      </p:sp>
      <p:sp>
        <p:nvSpPr>
          <p:cNvPr id="100" name="ลูกศรลง 99"/>
          <p:cNvSpPr/>
          <p:nvPr/>
        </p:nvSpPr>
        <p:spPr>
          <a:xfrm>
            <a:off x="1033016" y="1848247"/>
            <a:ext cx="226616" cy="356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32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87" name="TextBox 49"/>
          <p:cNvSpPr txBox="1">
            <a:spLocks noChangeArrowheads="1"/>
          </p:cNvSpPr>
          <p:nvPr/>
        </p:nvSpPr>
        <p:spPr bwMode="auto">
          <a:xfrm>
            <a:off x="2267744" y="672877"/>
            <a:ext cx="4791075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แนวทางบูรณาการการพัฒนาระบบราชการ ทอ.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411760" y="5229200"/>
            <a:ext cx="2108269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เกณฑ์ฯ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PMQA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แนวทางการพัฒนา</a:t>
            </a:r>
          </a:p>
        </p:txBody>
      </p:sp>
      <p:grpSp>
        <p:nvGrpSpPr>
          <p:cNvPr id="2" name="กลุ่ม 76"/>
          <p:cNvGrpSpPr>
            <a:grpSpLocks/>
          </p:cNvGrpSpPr>
          <p:nvPr/>
        </p:nvGrpSpPr>
        <p:grpSpPr bwMode="auto">
          <a:xfrm>
            <a:off x="7899400" y="92075"/>
            <a:ext cx="1143000" cy="6632575"/>
            <a:chOff x="7429520" y="2000240"/>
            <a:chExt cx="1143008" cy="4849514"/>
          </a:xfrm>
        </p:grpSpPr>
        <p:grpSp>
          <p:nvGrpSpPr>
            <p:cNvPr id="3" name="กลุ่ม 74"/>
            <p:cNvGrpSpPr>
              <a:grpSpLocks/>
            </p:cNvGrpSpPr>
            <p:nvPr/>
          </p:nvGrpSpPr>
          <p:grpSpPr bwMode="auto">
            <a:xfrm>
              <a:off x="7429520" y="2428868"/>
              <a:ext cx="1143008" cy="4420886"/>
              <a:chOff x="7429520" y="2428868"/>
              <a:chExt cx="500066" cy="2139146"/>
            </a:xfrm>
          </p:grpSpPr>
          <p:sp>
            <p:nvSpPr>
              <p:cNvPr id="64" name="สี่เหลี่ยมผืนผ้า 63"/>
              <p:cNvSpPr/>
              <p:nvPr/>
            </p:nvSpPr>
            <p:spPr>
              <a:xfrm>
                <a:off x="7429520" y="2428713"/>
                <a:ext cx="500066" cy="467849"/>
              </a:xfrm>
              <a:prstGeom prst="rect">
                <a:avLst/>
              </a:prstGeom>
              <a:solidFill>
                <a:srgbClr val="00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400" b="1" dirty="0" err="1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มว.</a:t>
                </a:r>
                <a:r>
                  <a:rPr lang="th-TH" sz="2400" b="1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๑</a:t>
                </a:r>
              </a:p>
            </p:txBody>
          </p:sp>
          <p:sp>
            <p:nvSpPr>
              <p:cNvPr id="66" name="สี่เหลี่ยมผืนผ้า 65"/>
              <p:cNvSpPr/>
              <p:nvPr/>
            </p:nvSpPr>
            <p:spPr>
              <a:xfrm>
                <a:off x="7429520" y="2894878"/>
                <a:ext cx="500066" cy="306096"/>
              </a:xfrm>
              <a:prstGeom prst="rect">
                <a:avLst/>
              </a:prstGeom>
              <a:solidFill>
                <a:srgbClr val="FF99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400" b="1" dirty="0" err="1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มว.</a:t>
                </a:r>
                <a:r>
                  <a:rPr lang="th-TH" sz="2400" b="1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๒</a:t>
                </a:r>
              </a:p>
            </p:txBody>
          </p:sp>
          <p:sp>
            <p:nvSpPr>
              <p:cNvPr id="68" name="สี่เหลี่ยมผืนผ้า 67"/>
              <p:cNvSpPr/>
              <p:nvPr/>
            </p:nvSpPr>
            <p:spPr>
              <a:xfrm>
                <a:off x="7429520" y="3196480"/>
                <a:ext cx="500066" cy="306096"/>
              </a:xfrm>
              <a:prstGeom prst="rect">
                <a:avLst/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400" b="1" dirty="0" err="1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มว.</a:t>
                </a:r>
                <a:r>
                  <a:rPr lang="th-TH" sz="2400" b="1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๓</a:t>
                </a:r>
              </a:p>
            </p:txBody>
          </p:sp>
          <p:sp>
            <p:nvSpPr>
              <p:cNvPr id="70" name="สี่เหลี่ยมผืนผ้า 69"/>
              <p:cNvSpPr/>
              <p:nvPr/>
            </p:nvSpPr>
            <p:spPr>
              <a:xfrm>
                <a:off x="7429520" y="3500330"/>
                <a:ext cx="500066" cy="45773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400" b="1" dirty="0" err="1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มว.</a:t>
                </a:r>
                <a:r>
                  <a:rPr lang="th-TH" sz="2400" b="1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๔</a:t>
                </a:r>
              </a:p>
            </p:txBody>
          </p:sp>
          <p:sp>
            <p:nvSpPr>
              <p:cNvPr id="72" name="สี่เหลี่ยมผืนผ้า 71"/>
              <p:cNvSpPr/>
              <p:nvPr/>
            </p:nvSpPr>
            <p:spPr>
              <a:xfrm>
                <a:off x="7429520" y="3956946"/>
                <a:ext cx="500066" cy="305534"/>
              </a:xfrm>
              <a:prstGeom prst="rect">
                <a:avLst/>
              </a:prstGeom>
              <a:solidFill>
                <a:srgbClr val="DDDDD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400" b="1" dirty="0" err="1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มว.</a:t>
                </a:r>
                <a:r>
                  <a:rPr lang="th-TH" sz="2400" b="1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๕</a:t>
                </a:r>
              </a:p>
            </p:txBody>
          </p:sp>
          <p:sp>
            <p:nvSpPr>
              <p:cNvPr id="74" name="สี่เหลี่ยมผืนผ้า 73"/>
              <p:cNvSpPr/>
              <p:nvPr/>
            </p:nvSpPr>
            <p:spPr>
              <a:xfrm>
                <a:off x="7429520" y="4262480"/>
                <a:ext cx="500066" cy="305534"/>
              </a:xfrm>
              <a:prstGeom prst="rect">
                <a:avLst/>
              </a:prstGeom>
              <a:solidFill>
                <a:srgbClr val="FF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2400" b="1" dirty="0" err="1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มว.</a:t>
                </a:r>
                <a:r>
                  <a:rPr lang="th-TH" sz="2400" b="1" dirty="0">
                    <a:solidFill>
                      <a:schemeClr val="tx1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๖</a:t>
                </a:r>
              </a:p>
            </p:txBody>
          </p:sp>
        </p:grpSp>
        <p:sp>
          <p:nvSpPr>
            <p:cNvPr id="76" name="สี่เหลี่ยมผืนผ้า 75"/>
            <p:cNvSpPr/>
            <p:nvPr/>
          </p:nvSpPr>
          <p:spPr>
            <a:xfrm>
              <a:off x="7429520" y="2000240"/>
              <a:ext cx="1143008" cy="4283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PMQA</a:t>
              </a:r>
              <a:endPara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endParaRPr>
            </a:p>
          </p:txBody>
        </p:sp>
      </p:grpSp>
      <p:sp>
        <p:nvSpPr>
          <p:cNvPr id="96" name="สี่เหลี่ยมผืนผ้า 95"/>
          <p:cNvSpPr>
            <a:spLocks noChangeArrowheads="1"/>
          </p:cNvSpPr>
          <p:nvPr/>
        </p:nvSpPr>
        <p:spPr bwMode="auto">
          <a:xfrm>
            <a:off x="5530850" y="5940425"/>
            <a:ext cx="2159000" cy="368300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มาตรฐานงาน</a:t>
            </a:r>
          </a:p>
        </p:txBody>
      </p:sp>
      <p:grpSp>
        <p:nvGrpSpPr>
          <p:cNvPr id="4" name="กลุ่ม 157"/>
          <p:cNvGrpSpPr>
            <a:grpSpLocks/>
          </p:cNvGrpSpPr>
          <p:nvPr/>
        </p:nvGrpSpPr>
        <p:grpSpPr bwMode="auto">
          <a:xfrm>
            <a:off x="4862513" y="2524770"/>
            <a:ext cx="668337" cy="3599805"/>
            <a:chOff x="4862514" y="2525106"/>
            <a:chExt cx="667706" cy="3600203"/>
          </a:xfrm>
        </p:grpSpPr>
        <p:cxnSp>
          <p:nvCxnSpPr>
            <p:cNvPr id="103" name="ลูกศรเชื่อมต่อแบบตรง 102"/>
            <p:cNvCxnSpPr>
              <a:stCxn id="117" idx="3"/>
              <a:endCxn id="83" idx="1"/>
            </p:cNvCxnSpPr>
            <p:nvPr/>
          </p:nvCxnSpPr>
          <p:spPr>
            <a:xfrm flipV="1">
              <a:off x="4862514" y="2525106"/>
              <a:ext cx="667706" cy="8384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ลูกศรเชื่อมต่อแบบตรง 104"/>
            <p:cNvCxnSpPr>
              <a:stCxn id="117" idx="3"/>
              <a:endCxn id="80" idx="1"/>
            </p:cNvCxnSpPr>
            <p:nvPr/>
          </p:nvCxnSpPr>
          <p:spPr>
            <a:xfrm>
              <a:off x="4862514" y="2608948"/>
              <a:ext cx="667706" cy="6680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ลูกศรเชื่อมต่อแบบตรง 106"/>
            <p:cNvCxnSpPr>
              <a:stCxn id="117" idx="3"/>
              <a:endCxn id="81" idx="1"/>
            </p:cNvCxnSpPr>
            <p:nvPr/>
          </p:nvCxnSpPr>
          <p:spPr>
            <a:xfrm>
              <a:off x="4862514" y="2608948"/>
              <a:ext cx="667706" cy="15982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ลูกศรเชื่อมต่อแบบตรง 111"/>
            <p:cNvCxnSpPr>
              <a:stCxn id="117" idx="3"/>
              <a:endCxn id="60" idx="1"/>
            </p:cNvCxnSpPr>
            <p:nvPr/>
          </p:nvCxnSpPr>
          <p:spPr>
            <a:xfrm>
              <a:off x="4862514" y="2608948"/>
              <a:ext cx="667706" cy="215817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ลูกศรเชื่อมต่อแบบตรง 113"/>
            <p:cNvCxnSpPr>
              <a:stCxn id="117" idx="3"/>
              <a:endCxn id="82" idx="1"/>
            </p:cNvCxnSpPr>
            <p:nvPr/>
          </p:nvCxnSpPr>
          <p:spPr>
            <a:xfrm>
              <a:off x="4862514" y="2608948"/>
              <a:ext cx="667706" cy="287833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ลูกศรเชื่อมต่อแบบตรง 115"/>
            <p:cNvCxnSpPr>
              <a:stCxn id="117" idx="3"/>
              <a:endCxn id="96" idx="1"/>
            </p:cNvCxnSpPr>
            <p:nvPr/>
          </p:nvCxnSpPr>
          <p:spPr>
            <a:xfrm>
              <a:off x="4862514" y="2608948"/>
              <a:ext cx="667706" cy="351636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สี่เหลี่ยมผืนผ้า 116"/>
          <p:cNvSpPr/>
          <p:nvPr/>
        </p:nvSpPr>
        <p:spPr>
          <a:xfrm>
            <a:off x="3433763" y="1500174"/>
            <a:ext cx="1428750" cy="2216858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นำ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กระบวนการทำงาน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หลัก            </a:t>
            </a:r>
            <a:r>
              <a:rPr lang="th-TH" sz="24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มา</a:t>
            </a:r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ดำเนินการ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cxnSp>
        <p:nvCxnSpPr>
          <p:cNvPr id="130" name="ลูกศรเชื่อมต่อแบบตรง 129"/>
          <p:cNvCxnSpPr/>
          <p:nvPr/>
        </p:nvCxnSpPr>
        <p:spPr>
          <a:xfrm rot="5400000" flipH="1" flipV="1">
            <a:off x="7202636" y="1955180"/>
            <a:ext cx="785812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ลูกศรเชื่อมต่อแบบตรง 139"/>
          <p:cNvCxnSpPr/>
          <p:nvPr/>
        </p:nvCxnSpPr>
        <p:spPr>
          <a:xfrm rot="5400000" flipH="1" flipV="1">
            <a:off x="6930578" y="2222550"/>
            <a:ext cx="18097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สี่เหลี่ยมผืนผ้า 82"/>
          <p:cNvSpPr>
            <a:spLocks noChangeArrowheads="1"/>
          </p:cNvSpPr>
          <p:nvPr/>
        </p:nvSpPr>
        <p:spPr bwMode="auto">
          <a:xfrm>
            <a:off x="5530850" y="2340620"/>
            <a:ext cx="2159000" cy="368300"/>
          </a:xfrm>
          <a:prstGeom prst="rect">
            <a:avLst/>
          </a:prstGeom>
          <a:solidFill>
            <a:srgbClr val="FF99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th-TH" sz="2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บริหารความเสี่ยง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2F2FB-7998-43FD-AB9C-17FC389CF207}" type="slidenum">
              <a:rPr lang="th-TH" sz="1400" b="1">
                <a:latin typeface="TH SarabunPSK" pitchFamily="34" charset="-34"/>
                <a:cs typeface="TH SarabunPSK" pitchFamily="34" charset="-34"/>
              </a:rPr>
              <a:pPr>
                <a:defRPr/>
              </a:pPr>
              <a:t>3</a:t>
            </a:fld>
            <a:endParaRPr lang="th-TH" sz="14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500313" y="3853160"/>
            <a:ext cx="1606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ดำเนินการอะไร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ความสำเร็จวัดที่ไหน</a:t>
            </a:r>
          </a:p>
          <a:p>
            <a:r>
              <a:rPr lang="th-TH" sz="2000" b="1" dirty="0">
                <a:latin typeface="TH SarabunPSK" pitchFamily="34" charset="-34"/>
                <a:cs typeface="TH SarabunPSK" pitchFamily="34" charset="-34"/>
              </a:rPr>
              <a:t>วัดอย่างไร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0" grpId="0" animBg="1"/>
      <p:bldP spid="80" grpId="0" animBg="1"/>
      <p:bldP spid="81" grpId="0" animBg="1"/>
      <p:bldP spid="82" grpId="0" animBg="1"/>
      <p:bldP spid="84" grpId="0" animBg="1"/>
      <p:bldP spid="73" grpId="0" animBg="1"/>
      <p:bldP spid="96" grpId="0" animBg="1"/>
      <p:bldP spid="117" grpId="0" animBg="1"/>
      <p:bldP spid="83" grpId="0" animBg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/>
          </a:blip>
          <a:srcRect r="16647"/>
          <a:stretch/>
        </p:blipFill>
        <p:spPr>
          <a:xfrm>
            <a:off x="3270426" y="2517166"/>
            <a:ext cx="2292177" cy="2291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6203" y="765176"/>
            <a:ext cx="4352925" cy="4431983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  <a:prstDash val="dash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มาตรฐานงาน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วัฒนธรรมองค์กร</a:t>
            </a:r>
            <a:endParaRPr lang="th-TH" sz="2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การจัดการความรู้ (</a:t>
            </a:r>
            <a:r>
              <a:rPr lang="en-US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KM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การจัดทำสมรรถนะ (</a:t>
            </a:r>
            <a:r>
              <a:rPr lang="en-US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Competency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การประเมินรายบุคคล (</a:t>
            </a:r>
            <a:r>
              <a:rPr lang="en-US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IPA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ยุทธศาสตร์ศูนย์ประสาน</a:t>
            </a:r>
            <a:b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ราชการใสสะอาดกองทัพอากาศ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การเสริมสร้างและปลูกจิตสำนึก</a:t>
            </a:r>
            <a:b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  ทางสังคมในการให้บริการ</a:t>
            </a:r>
            <a:endParaRPr lang="en-US" sz="2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6203" y="5649916"/>
            <a:ext cx="2830513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2">
                <a:lumMod val="90000"/>
              </a:schemeClr>
            </a:solidFill>
            <a:prstDash val="dash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การประเมินระบบและ </a:t>
            </a:r>
            <a:b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การจัดการความเสี่ยง</a:t>
            </a:r>
            <a:endParaRPr lang="en-US" sz="2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724400" y="4684716"/>
            <a:ext cx="4343400" cy="2046714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50000"/>
              </a:schemeClr>
            </a:solidFill>
            <a:prstDash val="dash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การควบคุมภายใน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การประเมินตนเอง(</a:t>
            </a:r>
            <a:r>
              <a:rPr lang="en-US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Self Assessment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การรายงานผลการปฏิบัติงานตามตัวชี้วัด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แผนเพิ่มประสิทธิภาพ </a:t>
            </a:r>
            <a:endParaRPr lang="en-US" sz="2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500565" y="765176"/>
            <a:ext cx="4567237" cy="24006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แผนปฏิบัติราชการ ๑ ปี / ๔ ปี (นขต.ทอ.)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คำรับรองการปฏิบัติราชการ ทอ./</a:t>
            </a:r>
            <a:r>
              <a:rPr lang="th-TH" sz="2800" b="1" dirty="0" err="1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นขต.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ทอ.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การพัฒนาระบบราชการด้วยเครื่องมือ</a:t>
            </a:r>
            <a:b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การบริหารจัดการภาครัฐแนวใหม่</a:t>
            </a:r>
            <a:r>
              <a:rPr lang="en-US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                         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PMQA</a:t>
            </a:r>
            <a:r>
              <a:rPr lang="th-TH" sz="28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2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มุมมน 74"/>
          <p:cNvSpPr/>
          <p:nvPr/>
        </p:nvSpPr>
        <p:spPr>
          <a:xfrm>
            <a:off x="1119808" y="102488"/>
            <a:ext cx="7033592" cy="59020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เครื่องมือในการพัฒนางานของ ทอ.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419875" y="4949808"/>
            <a:ext cx="1230313" cy="64633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กพ.ทอ.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239003" y="4293099"/>
            <a:ext cx="1541615" cy="646331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สปช.ทอ.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743203" y="5842251"/>
            <a:ext cx="1541615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สตน.ทอ.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6660235" y="2974507"/>
            <a:ext cx="1739383" cy="646331"/>
          </a:xfrm>
          <a:prstGeom prst="rect">
            <a:avLst/>
          </a:prstGeom>
          <a:solidFill>
            <a:srgbClr val="92D050"/>
          </a:solidFill>
          <a:ln w="381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สพร.ทอ.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500564" y="3694115"/>
            <a:ext cx="3117851" cy="47705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2">
                <a:lumMod val="90000"/>
              </a:schemeClr>
            </a:solidFill>
            <a:prstDash val="dash"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8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แผนปฏิบัติราชการ ๔ ปี (ทอ.)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7494884" y="3645027"/>
            <a:ext cx="1541615" cy="64633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ยก.ทอ.</a:t>
            </a:r>
          </a:p>
        </p:txBody>
      </p:sp>
    </p:spTree>
    <p:extLst>
      <p:ext uri="{BB962C8B-B14F-4D97-AF65-F5344CB8AC3E}">
        <p14:creationId xmlns="" xmlns:p14="http://schemas.microsoft.com/office/powerpoint/2010/main" val="180889012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Elbow Connector 71"/>
          <p:cNvCxnSpPr>
            <a:stCxn id="45" idx="1"/>
            <a:endCxn id="6" idx="1"/>
          </p:cNvCxnSpPr>
          <p:nvPr/>
        </p:nvCxnSpPr>
        <p:spPr>
          <a:xfrm rot="10800000">
            <a:off x="987199" y="3482047"/>
            <a:ext cx="1825539" cy="1988265"/>
          </a:xfrm>
          <a:prstGeom prst="bentConnector3">
            <a:avLst>
              <a:gd name="adj1" fmla="val 112522"/>
            </a:avLst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15051931"/>
              </p:ext>
            </p:extLst>
          </p:nvPr>
        </p:nvGraphicFramePr>
        <p:xfrm>
          <a:off x="927665" y="380333"/>
          <a:ext cx="1904992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3076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ยุทธศาสตร์ ทอ.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แผนแม่บท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นโยบาย ผบ.ทอ.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5"/>
          <p:cNvSpPr/>
          <p:nvPr/>
        </p:nvSpPr>
        <p:spPr>
          <a:xfrm>
            <a:off x="987202" y="1852894"/>
            <a:ext cx="1785937" cy="6429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แผนปฏิบัติการ </a:t>
            </a:r>
            <a:b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2000" b="1" dirty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นขต.ทอ.</a:t>
            </a:r>
          </a:p>
        </p:txBody>
      </p:sp>
      <p:sp>
        <p:nvSpPr>
          <p:cNvPr id="6" name="สี่เหลี่ยมผืนผ้า 6"/>
          <p:cNvSpPr/>
          <p:nvPr/>
        </p:nvSpPr>
        <p:spPr>
          <a:xfrm>
            <a:off x="987198" y="3160577"/>
            <a:ext cx="1785937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งานของหน่วย</a:t>
            </a:r>
            <a:endParaRPr lang="th-TH" sz="2000" b="1" dirty="0">
              <a:solidFill>
                <a:prstClr val="black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cxnSp>
        <p:nvCxnSpPr>
          <p:cNvPr id="7" name="ลูกศรเชื่อมต่อแบบตรง 15"/>
          <p:cNvCxnSpPr>
            <a:stCxn id="5" idx="2"/>
            <a:endCxn id="6" idx="0"/>
          </p:cNvCxnSpPr>
          <p:nvPr/>
        </p:nvCxnSpPr>
        <p:spPr>
          <a:xfrm flipH="1">
            <a:off x="1880167" y="2495833"/>
            <a:ext cx="4" cy="664744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847525" y="2726964"/>
            <a:ext cx="2104886" cy="1676036"/>
            <a:chOff x="4216306" y="628154"/>
            <a:chExt cx="2104886" cy="167603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306" y="628154"/>
              <a:ext cx="2104886" cy="1676036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4921538" y="1797922"/>
              <a:ext cx="694421" cy="3485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b="1" dirty="0"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งาน</a:t>
              </a:r>
              <a:r>
                <a:rPr lang="th-TH" b="1" dirty="0" smtClean="0"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ใหม่</a:t>
              </a:r>
              <a:endParaRPr lang="th-TH" b="1" dirty="0">
                <a:latin typeface="TH SarabunPSK" pitchFamily="34" charset="-34"/>
                <a:ea typeface="Tahoma" pitchFamily="34" charset="0"/>
                <a:cs typeface="TH SarabunPSK" pitchFamily="34" charset="-34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32997" y="1291654"/>
              <a:ext cx="1271502" cy="3485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b="1" dirty="0" smtClean="0"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พัฒนา</a:t>
              </a:r>
              <a:r>
                <a:rPr lang="th-TH" b="1" dirty="0"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งานประจำ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29162" y="764611"/>
              <a:ext cx="20791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b="1" dirty="0" smtClean="0"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งานดำเนินการ</a:t>
              </a:r>
              <a:r>
                <a:rPr lang="th-TH" b="1" dirty="0"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เป็นปกติ</a:t>
              </a:r>
            </a:p>
          </p:txBody>
        </p:sp>
      </p:grpSp>
      <p:cxnSp>
        <p:nvCxnSpPr>
          <p:cNvPr id="33" name="ลูกศรเชื่อมต่อแบบตรง 15"/>
          <p:cNvCxnSpPr>
            <a:stCxn id="6" idx="3"/>
            <a:endCxn id="35" idx="1"/>
          </p:cNvCxnSpPr>
          <p:nvPr/>
        </p:nvCxnSpPr>
        <p:spPr>
          <a:xfrm flipV="1">
            <a:off x="2773135" y="3482045"/>
            <a:ext cx="1039518" cy="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สี่เหลี่ยมผืนผ้า 5"/>
          <p:cNvSpPr/>
          <p:nvPr/>
        </p:nvSpPr>
        <p:spPr>
          <a:xfrm>
            <a:off x="3812653" y="3160575"/>
            <a:ext cx="1785937" cy="6429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ขั้นตอนการทำงาน</a:t>
            </a:r>
          </a:p>
          <a:p>
            <a:pPr algn="ctr">
              <a:defRPr/>
            </a:pP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(</a:t>
            </a: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process)</a:t>
            </a:r>
            <a:endParaRPr lang="th-TH" sz="2000" b="1" dirty="0">
              <a:solidFill>
                <a:prstClr val="black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2" name="สี่เหลี่ยมผืนผ้า 6"/>
          <p:cNvSpPr/>
          <p:nvPr/>
        </p:nvSpPr>
        <p:spPr>
          <a:xfrm>
            <a:off x="6624027" y="4974564"/>
            <a:ext cx="1266144" cy="9914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ฐานข้อมูล</a:t>
            </a:r>
            <a:endParaRPr lang="th-TH" sz="2000" b="1" dirty="0">
              <a:solidFill>
                <a:prstClr val="black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3" name="สี่เหลี่ยมผืนผ้า 6"/>
          <p:cNvSpPr/>
          <p:nvPr/>
        </p:nvSpPr>
        <p:spPr>
          <a:xfrm>
            <a:off x="5357883" y="4974564"/>
            <a:ext cx="1266144" cy="9914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KM</a:t>
            </a:r>
            <a:endParaRPr lang="th-TH" sz="2000" b="1" dirty="0" smtClean="0">
              <a:solidFill>
                <a:prstClr val="black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sp>
        <p:nvSpPr>
          <p:cNvPr id="44" name="สี่เหลี่ยมผืนผ้า 6"/>
          <p:cNvSpPr/>
          <p:nvPr/>
        </p:nvSpPr>
        <p:spPr>
          <a:xfrm>
            <a:off x="4085310" y="4974564"/>
            <a:ext cx="1266144" cy="9914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มาตรฐานงาน</a:t>
            </a:r>
          </a:p>
        </p:txBody>
      </p:sp>
      <p:sp>
        <p:nvSpPr>
          <p:cNvPr id="45" name="สี่เหลี่ยมผืนผ้า 6"/>
          <p:cNvSpPr/>
          <p:nvPr/>
        </p:nvSpPr>
        <p:spPr>
          <a:xfrm>
            <a:off x="2812737" y="4974564"/>
            <a:ext cx="1266144" cy="9914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Competency</a:t>
            </a:r>
          </a:p>
        </p:txBody>
      </p:sp>
      <p:cxnSp>
        <p:nvCxnSpPr>
          <p:cNvPr id="52" name="Elbow Connector 51"/>
          <p:cNvCxnSpPr>
            <a:stCxn id="36" idx="3"/>
            <a:endCxn id="42" idx="3"/>
          </p:cNvCxnSpPr>
          <p:nvPr/>
        </p:nvCxnSpPr>
        <p:spPr>
          <a:xfrm flipH="1">
            <a:off x="7890171" y="3474789"/>
            <a:ext cx="400819" cy="1995522"/>
          </a:xfrm>
          <a:prstGeom prst="bentConnector3">
            <a:avLst>
              <a:gd name="adj1" fmla="val -57033"/>
            </a:avLst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ลูกศรเชื่อมต่อแบบตรง 15"/>
          <p:cNvCxnSpPr>
            <a:stCxn id="4" idx="2"/>
            <a:endCxn id="5" idx="0"/>
          </p:cNvCxnSpPr>
          <p:nvPr/>
        </p:nvCxnSpPr>
        <p:spPr>
          <a:xfrm>
            <a:off x="1880161" y="1523333"/>
            <a:ext cx="10" cy="32956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ลูกศรเชื่อมต่อแบบตรง 15"/>
          <p:cNvCxnSpPr>
            <a:stCxn id="35" idx="0"/>
          </p:cNvCxnSpPr>
          <p:nvPr/>
        </p:nvCxnSpPr>
        <p:spPr>
          <a:xfrm flipH="1" flipV="1">
            <a:off x="4705621" y="2825394"/>
            <a:ext cx="1" cy="335181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4179457" y="708818"/>
            <a:ext cx="1999385" cy="1679220"/>
            <a:chOff x="4054272" y="1066791"/>
            <a:chExt cx="1999385" cy="1679220"/>
          </a:xfrm>
        </p:grpSpPr>
        <p:pic>
          <p:nvPicPr>
            <p:cNvPr id="63" name="Picture 2" descr="ผลการค้นหารูปภาพสำหรับ risk responses  avoid transfer accept redu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272" y="1112566"/>
              <a:ext cx="1999385" cy="1553171"/>
            </a:xfrm>
            <a:prstGeom prst="rect">
              <a:avLst/>
            </a:prstGeom>
            <a:noFill/>
          </p:spPr>
        </p:pic>
        <p:sp>
          <p:nvSpPr>
            <p:cNvPr id="64" name="TextBox 63"/>
            <p:cNvSpPr txBox="1"/>
            <p:nvPr/>
          </p:nvSpPr>
          <p:spPr>
            <a:xfrm>
              <a:off x="4168114" y="1113296"/>
              <a:ext cx="3417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Forte" panose="03060902040502070203" pitchFamily="66" charset="0"/>
                </a:rPr>
                <a:t>S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  <a:latin typeface="Forte" panose="03060902040502070203" pitchFamily="66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74531" y="1066791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Forte" panose="03060902040502070203" pitchFamily="66" charset="0"/>
                </a:rPr>
                <a:t>O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  <a:latin typeface="Forte" panose="03060902040502070203" pitchFamily="66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213739" y="2284346"/>
              <a:ext cx="486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Forte" panose="03060902040502070203" pitchFamily="66" charset="0"/>
                </a:rPr>
                <a:t>F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43063" y="2255032"/>
              <a:ext cx="224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Forte" panose="03060902040502070203" pitchFamily="66" charset="0"/>
                </a:rPr>
                <a:t>C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  <a:latin typeface="Forte" panose="03060902040502070203" pitchFamily="66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528951" y="587829"/>
            <a:ext cx="1376106" cy="1560045"/>
            <a:chOff x="6560580" y="220676"/>
            <a:chExt cx="1376106" cy="1560045"/>
          </a:xfrm>
        </p:grpSpPr>
        <p:pic>
          <p:nvPicPr>
            <p:cNvPr id="1026" name="Picture 2" descr="Image result for internal audi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4557" b="93418" l="3632" r="95400">
                          <a14:foregroundMark x1="45278" y1="14684" x2="45278" y2="146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358" y="220676"/>
              <a:ext cx="1323328" cy="126565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ectangle 68"/>
            <p:cNvSpPr/>
            <p:nvPr/>
          </p:nvSpPr>
          <p:spPr>
            <a:xfrm>
              <a:off x="6560580" y="1380611"/>
              <a:ext cx="13644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th-TH" sz="2000" b="1" dirty="0" smtClean="0">
                  <a:solidFill>
                    <a:prstClr val="black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มาตรการควบคุม</a:t>
              </a:r>
            </a:p>
          </p:txBody>
        </p:sp>
      </p:grpSp>
      <p:cxnSp>
        <p:nvCxnSpPr>
          <p:cNvPr id="77" name="Elbow Connector 76"/>
          <p:cNvCxnSpPr>
            <a:stCxn id="45" idx="1"/>
            <a:endCxn id="5" idx="1"/>
          </p:cNvCxnSpPr>
          <p:nvPr/>
        </p:nvCxnSpPr>
        <p:spPr>
          <a:xfrm rot="10800000">
            <a:off x="987203" y="2174365"/>
            <a:ext cx="1825535" cy="3295947"/>
          </a:xfrm>
          <a:prstGeom prst="bentConnector3">
            <a:avLst>
              <a:gd name="adj1" fmla="val 112522"/>
            </a:avLst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สี่เหลี่ยมผืนผ้า 5"/>
          <p:cNvSpPr/>
          <p:nvPr/>
        </p:nvSpPr>
        <p:spPr>
          <a:xfrm>
            <a:off x="6505053" y="3153319"/>
            <a:ext cx="1785937" cy="6429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 smtClean="0">
                <a:solidFill>
                  <a:prstClr val="black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ผลของการทำงาน</a:t>
            </a:r>
            <a:endParaRPr lang="th-TH" sz="2000" b="1" dirty="0">
              <a:solidFill>
                <a:prstClr val="black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cxnSp>
        <p:nvCxnSpPr>
          <p:cNvPr id="41" name="ลูกศรเชื่อมต่อแบบตรง 15"/>
          <p:cNvCxnSpPr>
            <a:stCxn id="35" idx="3"/>
            <a:endCxn id="36" idx="1"/>
          </p:cNvCxnSpPr>
          <p:nvPr/>
        </p:nvCxnSpPr>
        <p:spPr>
          <a:xfrm flipV="1">
            <a:off x="5598590" y="3474789"/>
            <a:ext cx="906463" cy="7256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6" y="2519454"/>
            <a:ext cx="4484915" cy="2030484"/>
          </a:xfrm>
          <a:prstGeom prst="rect">
            <a:avLst/>
          </a:prstGeom>
          <a:noFill/>
        </p:spPr>
      </p:pic>
      <p:sp>
        <p:nvSpPr>
          <p:cNvPr id="49" name="คำบรรยายภาพแบบเมฆ 48"/>
          <p:cNvSpPr/>
          <p:nvPr/>
        </p:nvSpPr>
        <p:spPr>
          <a:xfrm>
            <a:off x="1602014" y="5778500"/>
            <a:ext cx="1143000" cy="685800"/>
          </a:xfrm>
          <a:prstGeom prst="cloudCallout">
            <a:avLst>
              <a:gd name="adj1" fmla="val 80596"/>
              <a:gd name="adj2" fmla="val -613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K S A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คำบรรยายภาพแบบเมฆ 49"/>
          <p:cNvSpPr/>
          <p:nvPr/>
        </p:nvSpPr>
        <p:spPr>
          <a:xfrm>
            <a:off x="3442154" y="5974896"/>
            <a:ext cx="1331232" cy="685800"/>
          </a:xfrm>
          <a:prstGeom prst="cloudCallout">
            <a:avLst>
              <a:gd name="adj1" fmla="val 48345"/>
              <a:gd name="adj2" fmla="val -7817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มีคุณภาพ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คำบรรยายภาพแบบเมฆ 50"/>
          <p:cNvSpPr/>
          <p:nvPr/>
        </p:nvSpPr>
        <p:spPr>
          <a:xfrm>
            <a:off x="5294538" y="5983515"/>
            <a:ext cx="1730376" cy="685800"/>
          </a:xfrm>
          <a:prstGeom prst="cloudCallout">
            <a:avLst>
              <a:gd name="adj1" fmla="val 1493"/>
              <a:gd name="adj2" fmla="val -866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องค์ความรู้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3" name="คำบรรยายภาพแบบเมฆ 52"/>
          <p:cNvSpPr/>
          <p:nvPr/>
        </p:nvSpPr>
        <p:spPr>
          <a:xfrm>
            <a:off x="7159172" y="5860141"/>
            <a:ext cx="1563914" cy="838200"/>
          </a:xfrm>
          <a:prstGeom prst="cloudCallout">
            <a:avLst>
              <a:gd name="adj1" fmla="val -20507"/>
              <a:gd name="adj2" fmla="val -8183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วางแผนตัดสินใจ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>
            <a:off x="745355" y="5087649"/>
            <a:ext cx="947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feedback</a:t>
            </a:r>
            <a:endParaRPr lang="th-TH" sz="2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6" name="คำบรรยายภาพแบบเมฆ 55"/>
          <p:cNvSpPr/>
          <p:nvPr/>
        </p:nvSpPr>
        <p:spPr>
          <a:xfrm>
            <a:off x="319313" y="6099630"/>
            <a:ext cx="1143000" cy="685800"/>
          </a:xfrm>
          <a:prstGeom prst="cloudCallout">
            <a:avLst>
              <a:gd name="adj1" fmla="val 83135"/>
              <a:gd name="adj2" fmla="val -422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I D P</a:t>
            </a:r>
            <a:endParaRPr lang="th-TH" sz="20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802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5" grpId="0" animBg="1"/>
      <p:bldP spid="42" grpId="0" animBg="1"/>
      <p:bldP spid="43" grpId="0" animBg="1"/>
      <p:bldP spid="44" grpId="0" animBg="1"/>
      <p:bldP spid="45" grpId="0" animBg="1"/>
      <p:bldP spid="36" grpId="0" animBg="1"/>
      <p:bldP spid="49" grpId="0" animBg="1"/>
      <p:bldP spid="50" grpId="0" animBg="1"/>
      <p:bldP spid="51" grpId="0" animBg="1"/>
      <p:bldP spid="53" grpId="0" animBg="1"/>
      <p:bldP spid="54" grpId="0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97748" cy="6502400"/>
          </a:xfrm>
        </p:spPr>
      </p:pic>
    </p:spTree>
    <p:extLst>
      <p:ext uri="{BB962C8B-B14F-4D97-AF65-F5344CB8AC3E}">
        <p14:creationId xmlns="" xmlns:p14="http://schemas.microsoft.com/office/powerpoint/2010/main" val="6000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445046"/>
            <a:ext cx="8928992" cy="86895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ความสัมพันธ์ และการใช้งานเชื่อมโยงกันของ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แนวคิด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2138" y="6065838"/>
            <a:ext cx="2133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0DD2DE8F-24DA-47CC-8A36-094E76DDDF44}" type="slidenum">
              <a:rPr lang="en-US" altLang="en-US"/>
              <a:pPr>
                <a:defRPr/>
              </a:pPr>
              <a:t>7</a:t>
            </a:fld>
            <a:endParaRPr lang="th-TH" altLang="en-US" dirty="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07504" y="1414487"/>
            <a:ext cx="5767755" cy="4575175"/>
            <a:chOff x="126" y="981"/>
            <a:chExt cx="3936" cy="2882"/>
          </a:xfrm>
        </p:grpSpPr>
        <p:sp>
          <p:nvSpPr>
            <p:cNvPr id="26637" name="Oval 4"/>
            <p:cNvSpPr>
              <a:spLocks noChangeArrowheads="1"/>
            </p:cNvSpPr>
            <p:nvPr/>
          </p:nvSpPr>
          <p:spPr bwMode="gray">
            <a:xfrm>
              <a:off x="2798" y="1523"/>
              <a:ext cx="507" cy="130"/>
            </a:xfrm>
            <a:prstGeom prst="ellipse">
              <a:avLst/>
            </a:prstGeom>
            <a:solidFill>
              <a:srgbClr val="C6D8E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1800">
                <a:latin typeface="Arial" pitchFamily="34" charset="0"/>
              </a:endParaRPr>
            </a:p>
          </p:txBody>
        </p:sp>
        <p:sp>
          <p:nvSpPr>
            <p:cNvPr id="26638" name="Oval 5"/>
            <p:cNvSpPr>
              <a:spLocks noChangeArrowheads="1"/>
            </p:cNvSpPr>
            <p:nvPr/>
          </p:nvSpPr>
          <p:spPr bwMode="gray">
            <a:xfrm>
              <a:off x="1920" y="2585"/>
              <a:ext cx="858" cy="220"/>
            </a:xfrm>
            <a:prstGeom prst="ellipse">
              <a:avLst/>
            </a:prstGeom>
            <a:solidFill>
              <a:srgbClr val="C6D8E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1800">
                <a:latin typeface="Arial" pitchFamily="34" charset="0"/>
              </a:endParaRPr>
            </a:p>
          </p:txBody>
        </p:sp>
        <p:sp>
          <p:nvSpPr>
            <p:cNvPr id="26639" name="Oval 6"/>
            <p:cNvSpPr>
              <a:spLocks noChangeArrowheads="1"/>
            </p:cNvSpPr>
            <p:nvPr/>
          </p:nvSpPr>
          <p:spPr bwMode="gray">
            <a:xfrm>
              <a:off x="282" y="3002"/>
              <a:ext cx="1011" cy="259"/>
            </a:xfrm>
            <a:prstGeom prst="ellipse">
              <a:avLst/>
            </a:prstGeom>
            <a:solidFill>
              <a:srgbClr val="C6D8E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 sz="1800">
                <a:latin typeface="Arial" pitchFamily="34" charset="0"/>
              </a:endParaRPr>
            </a:p>
          </p:txBody>
        </p:sp>
        <p:sp>
          <p:nvSpPr>
            <p:cNvPr id="26640" name="Rectangle 7"/>
            <p:cNvSpPr>
              <a:spLocks noChangeArrowheads="1"/>
            </p:cNvSpPr>
            <p:nvPr/>
          </p:nvSpPr>
          <p:spPr bwMode="gray">
            <a:xfrm rot="-7829975">
              <a:off x="2516" y="2514"/>
              <a:ext cx="605" cy="131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6641" name="Rectangle 8"/>
            <p:cNvSpPr>
              <a:spLocks noChangeArrowheads="1"/>
            </p:cNvSpPr>
            <p:nvPr/>
          </p:nvSpPr>
          <p:spPr bwMode="gray">
            <a:xfrm rot="-743917">
              <a:off x="1134" y="2234"/>
              <a:ext cx="689" cy="109"/>
            </a:xfrm>
            <a:prstGeom prst="rect">
              <a:avLst/>
            </a:prstGeom>
            <a:gradFill rotWithShape="1">
              <a:gsLst>
                <a:gs pos="0">
                  <a:srgbClr val="454545"/>
                </a:gs>
                <a:gs pos="50000">
                  <a:srgbClr val="969696"/>
                </a:gs>
                <a:gs pos="100000">
                  <a:srgbClr val="454545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775" y="1399"/>
              <a:ext cx="1120" cy="1169"/>
              <a:chOff x="2433" y="1234"/>
              <a:chExt cx="1033" cy="1169"/>
            </a:xfrm>
          </p:grpSpPr>
          <p:sp>
            <p:nvSpPr>
              <p:cNvPr id="26657" name="Rectangle 10"/>
              <p:cNvSpPr>
                <a:spLocks noChangeArrowheads="1"/>
              </p:cNvSpPr>
              <p:nvPr/>
            </p:nvSpPr>
            <p:spPr bwMode="gray">
              <a:xfrm rot="-3205350">
                <a:off x="3175" y="1380"/>
                <a:ext cx="376" cy="83"/>
              </a:xfrm>
              <a:prstGeom prst="rect">
                <a:avLst/>
              </a:prstGeom>
              <a:gradFill rotWithShape="1">
                <a:gsLst>
                  <a:gs pos="0">
                    <a:srgbClr val="454545"/>
                  </a:gs>
                  <a:gs pos="50000">
                    <a:srgbClr val="969696"/>
                  </a:gs>
                  <a:gs pos="100000">
                    <a:srgbClr val="454545"/>
                  </a:gs>
                </a:gsLst>
                <a:lin ang="54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433" y="1401"/>
                <a:ext cx="1014" cy="1002"/>
                <a:chOff x="2016" y="1920"/>
                <a:chExt cx="1680" cy="1680"/>
              </a:xfrm>
            </p:grpSpPr>
            <p:sp>
              <p:nvSpPr>
                <p:cNvPr id="26660" name="Oval 12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12464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6661" name="Freeform 1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242702" name="Text Box 14"/>
              <p:cNvSpPr txBox="1">
                <a:spLocks noChangeArrowheads="1"/>
              </p:cNvSpPr>
              <p:nvPr/>
            </p:nvSpPr>
            <p:spPr bwMode="gray">
              <a:xfrm>
                <a:off x="2549" y="1725"/>
                <a:ext cx="917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200" b="1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H SarabunPSK" pitchFamily="34" charset="-34"/>
                    <a:cs typeface="TH SarabunPSK" pitchFamily="34" charset="-34"/>
                  </a:rPr>
                  <a:t>System</a:t>
                </a: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2736" y="981"/>
              <a:ext cx="595" cy="543"/>
              <a:chOff x="2016" y="1920"/>
              <a:chExt cx="1680" cy="1680"/>
            </a:xfrm>
          </p:grpSpPr>
          <p:sp>
            <p:nvSpPr>
              <p:cNvPr id="26655" name="Oval 1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CCCC00"/>
                  </a:gs>
                  <a:gs pos="100000">
                    <a:srgbClr val="5D5D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6656" name="Freeform 1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76 w 1321"/>
                  <a:gd name="T1" fmla="*/ 357 h 712"/>
                  <a:gd name="T2" fmla="*/ 1292 w 1321"/>
                  <a:gd name="T3" fmla="*/ 394 h 712"/>
                  <a:gd name="T4" fmla="*/ 1296 w 1321"/>
                  <a:gd name="T5" fmla="*/ 428 h 712"/>
                  <a:gd name="T6" fmla="*/ 1290 w 1321"/>
                  <a:gd name="T7" fmla="*/ 459 h 712"/>
                  <a:gd name="T8" fmla="*/ 1273 w 1321"/>
                  <a:gd name="T9" fmla="*/ 490 h 712"/>
                  <a:gd name="T10" fmla="*/ 1248 w 1321"/>
                  <a:gd name="T11" fmla="*/ 516 h 712"/>
                  <a:gd name="T12" fmla="*/ 1216 w 1321"/>
                  <a:gd name="T13" fmla="*/ 538 h 712"/>
                  <a:gd name="T14" fmla="*/ 1173 w 1321"/>
                  <a:gd name="T15" fmla="*/ 559 h 712"/>
                  <a:gd name="T16" fmla="*/ 1125 w 1321"/>
                  <a:gd name="T17" fmla="*/ 578 h 712"/>
                  <a:gd name="T18" fmla="*/ 1071 w 1321"/>
                  <a:gd name="T19" fmla="*/ 594 h 712"/>
                  <a:gd name="T20" fmla="*/ 1011 w 1321"/>
                  <a:gd name="T21" fmla="*/ 608 h 712"/>
                  <a:gd name="T22" fmla="*/ 949 w 1321"/>
                  <a:gd name="T23" fmla="*/ 618 h 712"/>
                  <a:gd name="T24" fmla="*/ 879 w 1321"/>
                  <a:gd name="T25" fmla="*/ 627 h 712"/>
                  <a:gd name="T26" fmla="*/ 808 w 1321"/>
                  <a:gd name="T27" fmla="*/ 632 h 712"/>
                  <a:gd name="T28" fmla="*/ 780 w 1321"/>
                  <a:gd name="T29" fmla="*/ 634 h 712"/>
                  <a:gd name="T30" fmla="*/ 467 w 1321"/>
                  <a:gd name="T31" fmla="*/ 634 h 712"/>
                  <a:gd name="T32" fmla="*/ 463 w 1321"/>
                  <a:gd name="T33" fmla="*/ 634 h 712"/>
                  <a:gd name="T34" fmla="*/ 401 w 1321"/>
                  <a:gd name="T35" fmla="*/ 630 h 712"/>
                  <a:gd name="T36" fmla="*/ 341 w 1321"/>
                  <a:gd name="T37" fmla="*/ 627 h 712"/>
                  <a:gd name="T38" fmla="*/ 285 w 1321"/>
                  <a:gd name="T39" fmla="*/ 620 h 712"/>
                  <a:gd name="T40" fmla="*/ 231 w 1321"/>
                  <a:gd name="T41" fmla="*/ 614 h 712"/>
                  <a:gd name="T42" fmla="*/ 182 w 1321"/>
                  <a:gd name="T43" fmla="*/ 603 h 712"/>
                  <a:gd name="T44" fmla="*/ 138 w 1321"/>
                  <a:gd name="T45" fmla="*/ 590 h 712"/>
                  <a:gd name="T46" fmla="*/ 100 w 1321"/>
                  <a:gd name="T47" fmla="*/ 577 h 712"/>
                  <a:gd name="T48" fmla="*/ 66 w 1321"/>
                  <a:gd name="T49" fmla="*/ 561 h 712"/>
                  <a:gd name="T50" fmla="*/ 38 w 1321"/>
                  <a:gd name="T51" fmla="*/ 541 h 712"/>
                  <a:gd name="T52" fmla="*/ 18 w 1321"/>
                  <a:gd name="T53" fmla="*/ 519 h 712"/>
                  <a:gd name="T54" fmla="*/ 6 w 1321"/>
                  <a:gd name="T55" fmla="*/ 493 h 712"/>
                  <a:gd name="T56" fmla="*/ 0 w 1321"/>
                  <a:gd name="T57" fmla="*/ 467 h 712"/>
                  <a:gd name="T58" fmla="*/ 0 w 1321"/>
                  <a:gd name="T59" fmla="*/ 463 h 712"/>
                  <a:gd name="T60" fmla="*/ 4 w 1321"/>
                  <a:gd name="T61" fmla="*/ 434 h 712"/>
                  <a:gd name="T62" fmla="*/ 16 w 1321"/>
                  <a:gd name="T63" fmla="*/ 397 h 712"/>
                  <a:gd name="T64" fmla="*/ 50 w 1321"/>
                  <a:gd name="T65" fmla="*/ 329 h 712"/>
                  <a:gd name="T66" fmla="*/ 92 w 1321"/>
                  <a:gd name="T67" fmla="*/ 266 h 712"/>
                  <a:gd name="T68" fmla="*/ 144 w 1321"/>
                  <a:gd name="T69" fmla="*/ 209 h 712"/>
                  <a:gd name="T70" fmla="*/ 200 w 1321"/>
                  <a:gd name="T71" fmla="*/ 157 h 712"/>
                  <a:gd name="T72" fmla="*/ 265 w 1321"/>
                  <a:gd name="T73" fmla="*/ 111 h 712"/>
                  <a:gd name="T74" fmla="*/ 335 w 1321"/>
                  <a:gd name="T75" fmla="*/ 73 h 712"/>
                  <a:gd name="T76" fmla="*/ 407 w 1321"/>
                  <a:gd name="T77" fmla="*/ 42 h 712"/>
                  <a:gd name="T78" fmla="*/ 488 w 1321"/>
                  <a:gd name="T79" fmla="*/ 19 h 712"/>
                  <a:gd name="T80" fmla="*/ 570 w 1321"/>
                  <a:gd name="T81" fmla="*/ 5 h 712"/>
                  <a:gd name="T82" fmla="*/ 654 w 1321"/>
                  <a:gd name="T83" fmla="*/ 0 h 712"/>
                  <a:gd name="T84" fmla="*/ 654 w 1321"/>
                  <a:gd name="T85" fmla="*/ 0 h 712"/>
                  <a:gd name="T86" fmla="*/ 745 w 1321"/>
                  <a:gd name="T87" fmla="*/ 5 h 712"/>
                  <a:gd name="T88" fmla="*/ 831 w 1321"/>
                  <a:gd name="T89" fmla="*/ 20 h 712"/>
                  <a:gd name="T90" fmla="*/ 914 w 1321"/>
                  <a:gd name="T91" fmla="*/ 47 h 712"/>
                  <a:gd name="T92" fmla="*/ 991 w 1321"/>
                  <a:gd name="T93" fmla="*/ 80 h 712"/>
                  <a:gd name="T94" fmla="*/ 1062 w 1321"/>
                  <a:gd name="T95" fmla="*/ 122 h 712"/>
                  <a:gd name="T96" fmla="*/ 1127 w 1321"/>
                  <a:gd name="T97" fmla="*/ 173 h 712"/>
                  <a:gd name="T98" fmla="*/ 1185 w 1321"/>
                  <a:gd name="T99" fmla="*/ 228 h 712"/>
                  <a:gd name="T100" fmla="*/ 1234 w 1321"/>
                  <a:gd name="T101" fmla="*/ 289 h 712"/>
                  <a:gd name="T102" fmla="*/ 1276 w 1321"/>
                  <a:gd name="T103" fmla="*/ 357 h 712"/>
                  <a:gd name="T104" fmla="*/ 1276 w 1321"/>
                  <a:gd name="T105" fmla="*/ 35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CC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26644" name="Text Box 19"/>
            <p:cNvSpPr txBox="1">
              <a:spLocks noChangeArrowheads="1"/>
            </p:cNvSpPr>
            <p:nvPr/>
          </p:nvSpPr>
          <p:spPr bwMode="gray">
            <a:xfrm>
              <a:off x="2785" y="1026"/>
              <a:ext cx="485" cy="4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400" b="1" dirty="0">
                  <a:latin typeface="TH SarabunPSK" pitchFamily="34" charset="-34"/>
                  <a:cs typeface="TH SarabunPSK" pitchFamily="34" charset="-34"/>
                </a:rPr>
                <a:t>Risk</a:t>
              </a:r>
            </a:p>
            <a:p>
              <a:pPr algn="ctr" eaLnBrk="0" hangingPunct="0"/>
              <a:r>
                <a:rPr lang="en-US" sz="18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Mgt.</a:t>
              </a:r>
            </a:p>
          </p:txBody>
        </p: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26" y="1816"/>
              <a:ext cx="1191" cy="1128"/>
              <a:chOff x="912" y="1651"/>
              <a:chExt cx="1099" cy="1128"/>
            </a:xfrm>
          </p:grpSpPr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912" y="1651"/>
                <a:ext cx="1099" cy="1128"/>
                <a:chOff x="2016" y="1920"/>
                <a:chExt cx="1680" cy="1680"/>
              </a:xfrm>
            </p:grpSpPr>
            <p:sp>
              <p:nvSpPr>
                <p:cNvPr id="26653" name="Oval 22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66"/>
                    </a:gs>
                    <a:gs pos="100000">
                      <a:srgbClr val="B9944A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6654" name="Freeform 2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CC66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26652" name="Text Box 24"/>
              <p:cNvSpPr txBox="1">
                <a:spLocks noChangeArrowheads="1"/>
              </p:cNvSpPr>
              <p:nvPr/>
            </p:nvSpPr>
            <p:spPr bwMode="gray">
              <a:xfrm>
                <a:off x="1100" y="1995"/>
                <a:ext cx="793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 dirty="0">
                    <a:solidFill>
                      <a:srgbClr val="0000FF"/>
                    </a:solidFill>
                    <a:latin typeface="TH SarabunPSK" pitchFamily="34" charset="-34"/>
                    <a:cs typeface="TH SarabunPSK" pitchFamily="34" charset="-34"/>
                  </a:rPr>
                  <a:t>Knowledge</a:t>
                </a:r>
              </a:p>
              <a:p>
                <a:pPr algn="ctr" eaLnBrk="0" hangingPunct="0"/>
                <a:r>
                  <a:rPr lang="en-US" sz="2400" b="1" dirty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Mgt.</a:t>
                </a:r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688" y="2610"/>
              <a:ext cx="1374" cy="1253"/>
              <a:chOff x="3278" y="2445"/>
              <a:chExt cx="1268" cy="1253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3278" y="2445"/>
                <a:ext cx="1268" cy="1253"/>
                <a:chOff x="2016" y="1920"/>
                <a:chExt cx="1680" cy="1680"/>
              </a:xfrm>
            </p:grpSpPr>
            <p:sp>
              <p:nvSpPr>
                <p:cNvPr id="26649" name="Oval 27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42E0"/>
                    </a:gs>
                    <a:gs pos="100000">
                      <a:srgbClr val="53247A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26650" name="Freeform 2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76 w 1321"/>
                    <a:gd name="T1" fmla="*/ 357 h 712"/>
                    <a:gd name="T2" fmla="*/ 1292 w 1321"/>
                    <a:gd name="T3" fmla="*/ 394 h 712"/>
                    <a:gd name="T4" fmla="*/ 1296 w 1321"/>
                    <a:gd name="T5" fmla="*/ 428 h 712"/>
                    <a:gd name="T6" fmla="*/ 1290 w 1321"/>
                    <a:gd name="T7" fmla="*/ 459 h 712"/>
                    <a:gd name="T8" fmla="*/ 1273 w 1321"/>
                    <a:gd name="T9" fmla="*/ 490 h 712"/>
                    <a:gd name="T10" fmla="*/ 1248 w 1321"/>
                    <a:gd name="T11" fmla="*/ 516 h 712"/>
                    <a:gd name="T12" fmla="*/ 1216 w 1321"/>
                    <a:gd name="T13" fmla="*/ 538 h 712"/>
                    <a:gd name="T14" fmla="*/ 1173 w 1321"/>
                    <a:gd name="T15" fmla="*/ 559 h 712"/>
                    <a:gd name="T16" fmla="*/ 1125 w 1321"/>
                    <a:gd name="T17" fmla="*/ 578 h 712"/>
                    <a:gd name="T18" fmla="*/ 1071 w 1321"/>
                    <a:gd name="T19" fmla="*/ 594 h 712"/>
                    <a:gd name="T20" fmla="*/ 1011 w 1321"/>
                    <a:gd name="T21" fmla="*/ 608 h 712"/>
                    <a:gd name="T22" fmla="*/ 949 w 1321"/>
                    <a:gd name="T23" fmla="*/ 618 h 712"/>
                    <a:gd name="T24" fmla="*/ 879 w 1321"/>
                    <a:gd name="T25" fmla="*/ 627 h 712"/>
                    <a:gd name="T26" fmla="*/ 808 w 1321"/>
                    <a:gd name="T27" fmla="*/ 632 h 712"/>
                    <a:gd name="T28" fmla="*/ 780 w 1321"/>
                    <a:gd name="T29" fmla="*/ 634 h 712"/>
                    <a:gd name="T30" fmla="*/ 467 w 1321"/>
                    <a:gd name="T31" fmla="*/ 634 h 712"/>
                    <a:gd name="T32" fmla="*/ 463 w 1321"/>
                    <a:gd name="T33" fmla="*/ 634 h 712"/>
                    <a:gd name="T34" fmla="*/ 401 w 1321"/>
                    <a:gd name="T35" fmla="*/ 630 h 712"/>
                    <a:gd name="T36" fmla="*/ 341 w 1321"/>
                    <a:gd name="T37" fmla="*/ 627 h 712"/>
                    <a:gd name="T38" fmla="*/ 285 w 1321"/>
                    <a:gd name="T39" fmla="*/ 620 h 712"/>
                    <a:gd name="T40" fmla="*/ 231 w 1321"/>
                    <a:gd name="T41" fmla="*/ 614 h 712"/>
                    <a:gd name="T42" fmla="*/ 182 w 1321"/>
                    <a:gd name="T43" fmla="*/ 603 h 712"/>
                    <a:gd name="T44" fmla="*/ 138 w 1321"/>
                    <a:gd name="T45" fmla="*/ 590 h 712"/>
                    <a:gd name="T46" fmla="*/ 100 w 1321"/>
                    <a:gd name="T47" fmla="*/ 577 h 712"/>
                    <a:gd name="T48" fmla="*/ 66 w 1321"/>
                    <a:gd name="T49" fmla="*/ 561 h 712"/>
                    <a:gd name="T50" fmla="*/ 38 w 1321"/>
                    <a:gd name="T51" fmla="*/ 541 h 712"/>
                    <a:gd name="T52" fmla="*/ 18 w 1321"/>
                    <a:gd name="T53" fmla="*/ 519 h 712"/>
                    <a:gd name="T54" fmla="*/ 6 w 1321"/>
                    <a:gd name="T55" fmla="*/ 493 h 712"/>
                    <a:gd name="T56" fmla="*/ 0 w 1321"/>
                    <a:gd name="T57" fmla="*/ 467 h 712"/>
                    <a:gd name="T58" fmla="*/ 0 w 1321"/>
                    <a:gd name="T59" fmla="*/ 463 h 712"/>
                    <a:gd name="T60" fmla="*/ 4 w 1321"/>
                    <a:gd name="T61" fmla="*/ 434 h 712"/>
                    <a:gd name="T62" fmla="*/ 16 w 1321"/>
                    <a:gd name="T63" fmla="*/ 397 h 712"/>
                    <a:gd name="T64" fmla="*/ 50 w 1321"/>
                    <a:gd name="T65" fmla="*/ 329 h 712"/>
                    <a:gd name="T66" fmla="*/ 92 w 1321"/>
                    <a:gd name="T67" fmla="*/ 266 h 712"/>
                    <a:gd name="T68" fmla="*/ 144 w 1321"/>
                    <a:gd name="T69" fmla="*/ 209 h 712"/>
                    <a:gd name="T70" fmla="*/ 200 w 1321"/>
                    <a:gd name="T71" fmla="*/ 157 h 712"/>
                    <a:gd name="T72" fmla="*/ 265 w 1321"/>
                    <a:gd name="T73" fmla="*/ 111 h 712"/>
                    <a:gd name="T74" fmla="*/ 335 w 1321"/>
                    <a:gd name="T75" fmla="*/ 73 h 712"/>
                    <a:gd name="T76" fmla="*/ 407 w 1321"/>
                    <a:gd name="T77" fmla="*/ 42 h 712"/>
                    <a:gd name="T78" fmla="*/ 488 w 1321"/>
                    <a:gd name="T79" fmla="*/ 19 h 712"/>
                    <a:gd name="T80" fmla="*/ 570 w 1321"/>
                    <a:gd name="T81" fmla="*/ 5 h 712"/>
                    <a:gd name="T82" fmla="*/ 654 w 1321"/>
                    <a:gd name="T83" fmla="*/ 0 h 712"/>
                    <a:gd name="T84" fmla="*/ 654 w 1321"/>
                    <a:gd name="T85" fmla="*/ 0 h 712"/>
                    <a:gd name="T86" fmla="*/ 745 w 1321"/>
                    <a:gd name="T87" fmla="*/ 5 h 712"/>
                    <a:gd name="T88" fmla="*/ 831 w 1321"/>
                    <a:gd name="T89" fmla="*/ 20 h 712"/>
                    <a:gd name="T90" fmla="*/ 914 w 1321"/>
                    <a:gd name="T91" fmla="*/ 47 h 712"/>
                    <a:gd name="T92" fmla="*/ 991 w 1321"/>
                    <a:gd name="T93" fmla="*/ 80 h 712"/>
                    <a:gd name="T94" fmla="*/ 1062 w 1321"/>
                    <a:gd name="T95" fmla="*/ 122 h 712"/>
                    <a:gd name="T96" fmla="*/ 1127 w 1321"/>
                    <a:gd name="T97" fmla="*/ 173 h 712"/>
                    <a:gd name="T98" fmla="*/ 1185 w 1321"/>
                    <a:gd name="T99" fmla="*/ 228 h 712"/>
                    <a:gd name="T100" fmla="*/ 1234 w 1321"/>
                    <a:gd name="T101" fmla="*/ 289 h 712"/>
                    <a:gd name="T102" fmla="*/ 1276 w 1321"/>
                    <a:gd name="T103" fmla="*/ 357 h 712"/>
                    <a:gd name="T104" fmla="*/ 1276 w 1321"/>
                    <a:gd name="T105" fmla="*/ 357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942E0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h-TH"/>
                </a:p>
              </p:txBody>
            </p:sp>
          </p:grpSp>
          <p:sp>
            <p:nvSpPr>
              <p:cNvPr id="26648" name="Text Box 29"/>
              <p:cNvSpPr txBox="1">
                <a:spLocks noChangeArrowheads="1"/>
              </p:cNvSpPr>
              <p:nvPr/>
            </p:nvSpPr>
            <p:spPr bwMode="gray">
              <a:xfrm>
                <a:off x="3410" y="2784"/>
                <a:ext cx="1107" cy="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sz="4000" b="1" dirty="0">
                    <a:solidFill>
                      <a:srgbClr val="FFFFFF"/>
                    </a:solidFill>
                    <a:latin typeface="TH SarabunPSK" pitchFamily="34" charset="-34"/>
                    <a:cs typeface="TH SarabunPSK" pitchFamily="34" charset="-34"/>
                  </a:rPr>
                  <a:t>Quality</a:t>
                </a:r>
              </a:p>
              <a:p>
                <a:pPr algn="ctr" eaLnBrk="0" hangingPunct="0"/>
                <a:r>
                  <a:rPr lang="en-US" b="1" dirty="0">
                    <a:solidFill>
                      <a:srgbClr val="FFFFFF"/>
                    </a:solidFill>
                    <a:latin typeface="TH SarabunPSK" pitchFamily="34" charset="-34"/>
                    <a:cs typeface="TH SarabunPSK" pitchFamily="34" charset="-34"/>
                  </a:rPr>
                  <a:t>Mgt.</a:t>
                </a:r>
              </a:p>
            </p:txBody>
          </p:sp>
        </p:grpSp>
      </p:grpSp>
      <p:sp>
        <p:nvSpPr>
          <p:cNvPr id="26629" name="Text Box 32"/>
          <p:cNvSpPr txBox="1">
            <a:spLocks noChangeArrowheads="1"/>
          </p:cNvSpPr>
          <p:nvPr/>
        </p:nvSpPr>
        <p:spPr bwMode="auto">
          <a:xfrm>
            <a:off x="4837236" y="1371602"/>
            <a:ext cx="44872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ควร “</a:t>
            </a:r>
            <a:r>
              <a:rPr lang="th-TH" b="1" i="1" dirty="0">
                <a:latin typeface="TH SarabunPSK" pitchFamily="34" charset="-34"/>
                <a:cs typeface="TH SarabunPSK" pitchFamily="34" charset="-34"/>
              </a:rPr>
              <a:t>กังวลใจ</a:t>
            </a:r>
            <a:r>
              <a:rPr lang="th-TH" sz="32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en-US" sz="32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เมื่อ</a:t>
            </a:r>
            <a:r>
              <a:rPr lang="th-TH" sz="32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...เร็วไป</a:t>
            </a:r>
            <a:r>
              <a:rPr lang="th-TH" sz="32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..เปลี่ยนไป </a:t>
            </a:r>
            <a:endParaRPr lang="th-TH" sz="3200" b="1" i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en-US" sz="24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Negative Possible </a:t>
            </a:r>
          </a:p>
        </p:txBody>
      </p:sp>
      <p:sp>
        <p:nvSpPr>
          <p:cNvPr id="26630" name="Rectangle 33"/>
          <p:cNvSpPr>
            <a:spLocks noChangeArrowheads="1"/>
          </p:cNvSpPr>
          <p:nvPr/>
        </p:nvSpPr>
        <p:spPr bwMode="auto">
          <a:xfrm>
            <a:off x="5020653" y="2389825"/>
            <a:ext cx="3719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h-TH" sz="2400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คิดเชิงบวก </a:t>
            </a:r>
            <a:r>
              <a:rPr lang="en-US" sz="2400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th-TH" sz="2400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รับรู้ </a:t>
            </a:r>
            <a:r>
              <a:rPr lang="en-US" sz="2400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–</a:t>
            </a:r>
            <a:r>
              <a:rPr lang="th-TH" sz="2400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 จัดลำดับความสำคัญ </a:t>
            </a:r>
            <a:r>
              <a:rPr lang="en-US" sz="2400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400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วางแผน </a:t>
            </a:r>
            <a:r>
              <a:rPr lang="en-US" sz="2400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400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 เตรียมตัว </a:t>
            </a:r>
            <a:r>
              <a:rPr lang="en-US" sz="2400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400" b="1" i="1" dirty="0" smtClean="0">
                <a:solidFill>
                  <a:srgbClr val="3333CC"/>
                </a:solidFill>
                <a:latin typeface="TH SarabunPSK" pitchFamily="34" charset="-34"/>
                <a:cs typeface="TH SarabunPSK" pitchFamily="34" charset="-34"/>
              </a:rPr>
              <a:t> ป้องกัน </a:t>
            </a:r>
            <a:endParaRPr lang="en-US" sz="2400" b="1" i="1" dirty="0" smtClean="0">
              <a:solidFill>
                <a:srgbClr val="3333CC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3" name="Rectangle 36"/>
          <p:cNvSpPr>
            <a:spLocks noChangeArrowheads="1"/>
          </p:cNvSpPr>
          <p:nvPr/>
        </p:nvSpPr>
        <p:spPr bwMode="auto">
          <a:xfrm>
            <a:off x="5357817" y="3727797"/>
            <a:ext cx="2958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763" lvl="1"/>
            <a:r>
              <a:rPr 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Continuous Improvement</a:t>
            </a:r>
            <a:endParaRPr lang="en-US" sz="24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4" name="AutoShape 37"/>
          <p:cNvSpPr>
            <a:spLocks/>
          </p:cNvSpPr>
          <p:nvPr/>
        </p:nvSpPr>
        <p:spPr bwMode="auto">
          <a:xfrm>
            <a:off x="7740352" y="4909542"/>
            <a:ext cx="227257" cy="1318274"/>
          </a:xfrm>
          <a:prstGeom prst="rightBrace">
            <a:avLst>
              <a:gd name="adj1" fmla="val 444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 sz="360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5" name="Text Box 38"/>
          <p:cNvSpPr txBox="1">
            <a:spLocks noChangeArrowheads="1"/>
          </p:cNvSpPr>
          <p:nvPr/>
        </p:nvSpPr>
        <p:spPr bwMode="auto">
          <a:xfrm>
            <a:off x="7956376" y="5341590"/>
            <a:ext cx="11352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ความน่าเชื่อถือ</a:t>
            </a:r>
            <a:endParaRPr lang="th-TH" sz="1800" b="1" i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6" name="Text Box 39"/>
          <p:cNvSpPr txBox="1">
            <a:spLocks noChangeArrowheads="1"/>
          </p:cNvSpPr>
          <p:nvPr/>
        </p:nvSpPr>
        <p:spPr bwMode="auto">
          <a:xfrm>
            <a:off x="6876256" y="4117454"/>
            <a:ext cx="2028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-&gt; Customer </a:t>
            </a:r>
            <a:r>
              <a:rPr lang="en-US" sz="18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Satisfaction</a:t>
            </a:r>
            <a:endParaRPr lang="th-TH" sz="1800" b="1" i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32" name="Rectangle 40"/>
          <p:cNvSpPr>
            <a:spLocks noChangeArrowheads="1"/>
          </p:cNvSpPr>
          <p:nvPr/>
        </p:nvSpPr>
        <p:spPr bwMode="auto">
          <a:xfrm>
            <a:off x="179512" y="4984452"/>
            <a:ext cx="3528392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“พลวัต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ปัญญา </a:t>
            </a:r>
            <a:r>
              <a:rPr lang="th-TH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ปฏิบัติ </a:t>
            </a:r>
          </a:p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ด้วย</a:t>
            </a:r>
            <a:r>
              <a:rPr lang="th-TH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ปฏิบถ”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5940152" y="4693518"/>
            <a:ext cx="20882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763" lvl="1">
              <a:buFontTx/>
              <a:buChar char="•"/>
            </a:pPr>
            <a:r>
              <a:rPr lang="en-US" sz="24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ความคงเส้นคงวา</a:t>
            </a:r>
            <a:endParaRPr lang="en-US" sz="2400" b="1" dirty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  <a:p>
            <a:pPr marL="4763" lvl="1">
              <a:buFontTx/>
              <a:buChar char="•"/>
            </a:pPr>
            <a:r>
              <a:rPr lang="en-US" sz="24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มีการสื่อสาร</a:t>
            </a:r>
            <a:endParaRPr lang="en-US" sz="2400" b="1" dirty="0" smtClean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  <a:p>
            <a:pPr marL="4763" lvl="1">
              <a:buFontTx/>
              <a:buChar char="•"/>
            </a:pPr>
            <a:r>
              <a:rPr lang="en-US" sz="24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เข้าใจง่าย</a:t>
            </a:r>
            <a:endParaRPr lang="en-US" sz="2400" b="1" dirty="0" smtClean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  <a:p>
            <a:pPr marL="4763" lvl="1">
              <a:buFontTx/>
              <a:buChar char="•"/>
            </a:pPr>
            <a:r>
              <a:rPr lang="th-TH" sz="2400" b="1" dirty="0" smtClean="0">
                <a:solidFill>
                  <a:srgbClr val="6600CC"/>
                </a:solidFill>
                <a:latin typeface="TH SarabunPSK" pitchFamily="34" charset="-34"/>
                <a:cs typeface="TH SarabunPSK" pitchFamily="34" charset="-34"/>
              </a:rPr>
              <a:t> แบ่งหมวดหมู่</a:t>
            </a:r>
            <a:endParaRPr lang="en-US" sz="2400" b="1" dirty="0">
              <a:solidFill>
                <a:srgbClr val="6600CC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71285" y="1514249"/>
            <a:ext cx="7772400" cy="2387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ความสัมพันธ์</a:t>
            </a:r>
            <a:br>
              <a:rPr lang="th-TH" sz="6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600" b="1" dirty="0" smtClean="0">
                <a:latin typeface="TH SarabunPSK" pitchFamily="34" charset="-34"/>
                <a:cs typeface="TH SarabunPSK" pitchFamily="34" charset="-34"/>
              </a:rPr>
              <a:t>และการนำข้อมูลไปใช้ประโยชน์</a:t>
            </a:r>
            <a:endParaRPr lang="th-TH" sz="66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5662" t="19143" r="43016" b="9576"/>
          <a:stretch/>
        </p:blipFill>
        <p:spPr>
          <a:xfrm>
            <a:off x="220773" y="174134"/>
            <a:ext cx="2704277" cy="38462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3780" y="2939497"/>
            <a:ext cx="1734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PMQA</a:t>
            </a:r>
            <a:r>
              <a:rPr lang="th-TH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(สพร.ทอ.)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24603" t="17789" r="41640" b="11608"/>
          <a:stretch/>
        </p:blipFill>
        <p:spPr>
          <a:xfrm>
            <a:off x="3900037" y="174134"/>
            <a:ext cx="2873830" cy="37566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86436" y="1814852"/>
            <a:ext cx="2678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การควบคุมภายใน (สปช.ทอ.)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/>
          <a:srcRect l="11693" t="17789" r="30635" b="20074"/>
          <a:stretch/>
        </p:blipFill>
        <p:spPr>
          <a:xfrm>
            <a:off x="5392611" y="2400300"/>
            <a:ext cx="3619188" cy="2437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/>
          <a:srcRect l="16666" t="26445" r="15973" b="16000"/>
          <a:stretch/>
        </p:blipFill>
        <p:spPr>
          <a:xfrm>
            <a:off x="352991" y="4031256"/>
            <a:ext cx="5144117" cy="27470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74290" y="4811436"/>
            <a:ext cx="2927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การบริหารความเสี่ยง (สตน.ทอ.)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Image result for cloud bord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9317">
            <a:off x="-334291" y="555847"/>
            <a:ext cx="4230912" cy="3505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loud bord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0094">
            <a:off x="3570873" y="176647"/>
            <a:ext cx="5521205" cy="4770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cloud borde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3" y="4001020"/>
            <a:ext cx="6034694" cy="3108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120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</TotalTime>
  <Words>601</Words>
  <Application>Microsoft Office PowerPoint</Application>
  <PresentationFormat>นำเสนอทางหน้าจอ (4:3)</PresentationFormat>
  <Paragraphs>161</Paragraphs>
  <Slides>14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Office Theme</vt:lpstr>
      <vt:lpstr>การบูรณาการความเสี่ยง กับเครื่องมือในการบริหารจัดการภาครัฐ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ความสัมพันธ์ และการใช้งานเชื่อมโยงกันของ 3 แนวคิด</vt:lpstr>
      <vt:lpstr>ความสัมพันธ์ และการนำข้อมูลไปใช้ประโยชน์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การบูรณาการความเสี่ยง กับเครื่องมือในการบริหารจัดการภาครัฐ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New-PC</dc:creator>
  <cp:lastModifiedBy>RTAF</cp:lastModifiedBy>
  <cp:revision>36</cp:revision>
  <dcterms:created xsi:type="dcterms:W3CDTF">2019-03-25T02:23:40Z</dcterms:created>
  <dcterms:modified xsi:type="dcterms:W3CDTF">2019-03-26T03:44:24Z</dcterms:modified>
</cp:coreProperties>
</file>