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462" r:id="rId2"/>
    <p:sldId id="463" r:id="rId3"/>
    <p:sldId id="450" r:id="rId4"/>
    <p:sldId id="453" r:id="rId5"/>
    <p:sldId id="454" r:id="rId6"/>
    <p:sldId id="481" r:id="rId7"/>
    <p:sldId id="394" r:id="rId8"/>
    <p:sldId id="400" r:id="rId9"/>
    <p:sldId id="401" r:id="rId10"/>
    <p:sldId id="402" r:id="rId11"/>
    <p:sldId id="403" r:id="rId12"/>
    <p:sldId id="406" r:id="rId13"/>
    <p:sldId id="480" r:id="rId14"/>
    <p:sldId id="475" r:id="rId15"/>
    <p:sldId id="452" r:id="rId16"/>
    <p:sldId id="455" r:id="rId17"/>
    <p:sldId id="456" r:id="rId18"/>
    <p:sldId id="482" r:id="rId19"/>
    <p:sldId id="457" r:id="rId20"/>
    <p:sldId id="466" r:id="rId21"/>
    <p:sldId id="458" r:id="rId22"/>
    <p:sldId id="484" r:id="rId23"/>
    <p:sldId id="464" r:id="rId24"/>
    <p:sldId id="459" r:id="rId25"/>
    <p:sldId id="460" r:id="rId26"/>
    <p:sldId id="461" r:id="rId27"/>
    <p:sldId id="486" r:id="rId28"/>
    <p:sldId id="487" r:id="rId29"/>
    <p:sldId id="465" r:id="rId30"/>
    <p:sldId id="451" r:id="rId31"/>
  </p:sldIdLst>
  <p:sldSz cx="12192000" cy="6858000"/>
  <p:notesSz cx="6797675" cy="992505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" y="120"/>
      </p:cViewPr>
      <p:guideLst>
        <p:guide orient="horz" pos="2205"/>
        <p:guide pos="384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400" cy="496808"/>
          </a:xfrm>
          <a:prstGeom prst="rect">
            <a:avLst/>
          </a:prstGeom>
        </p:spPr>
        <p:txBody>
          <a:bodyPr vert="horz" lIns="92727" tIns="46363" rIns="92727" bIns="46363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2" y="0"/>
            <a:ext cx="2946400" cy="496808"/>
          </a:xfrm>
          <a:prstGeom prst="rect">
            <a:avLst/>
          </a:prstGeom>
        </p:spPr>
        <p:txBody>
          <a:bodyPr vert="horz" lIns="92727" tIns="46363" rIns="92727" bIns="46363" rtlCol="0"/>
          <a:lstStyle>
            <a:lvl1pPr algn="r">
              <a:defRPr sz="1200"/>
            </a:lvl1pPr>
          </a:lstStyle>
          <a:p>
            <a:fld id="{AEACF874-E422-412C-BD73-08F41B6CE971}" type="datetimeFigureOut">
              <a:rPr lang="th-TH" smtClean="0"/>
              <a:pPr/>
              <a:t>27/03/62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6664"/>
            <a:ext cx="2946400" cy="496807"/>
          </a:xfrm>
          <a:prstGeom prst="rect">
            <a:avLst/>
          </a:prstGeom>
        </p:spPr>
        <p:txBody>
          <a:bodyPr vert="horz" lIns="92727" tIns="46363" rIns="92727" bIns="46363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2" y="9426664"/>
            <a:ext cx="2946400" cy="496807"/>
          </a:xfrm>
          <a:prstGeom prst="rect">
            <a:avLst/>
          </a:prstGeom>
        </p:spPr>
        <p:txBody>
          <a:bodyPr vert="horz" lIns="92727" tIns="46363" rIns="92727" bIns="46363" rtlCol="0" anchor="b"/>
          <a:lstStyle>
            <a:lvl1pPr algn="r">
              <a:defRPr sz="1200"/>
            </a:lvl1pPr>
          </a:lstStyle>
          <a:p>
            <a:fld id="{3E0955EB-CE22-4049-84B0-DE96B7083B3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63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400" cy="496808"/>
          </a:xfrm>
          <a:prstGeom prst="rect">
            <a:avLst/>
          </a:prstGeom>
        </p:spPr>
        <p:txBody>
          <a:bodyPr vert="horz" lIns="92727" tIns="46363" rIns="92727" bIns="46363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9692" y="0"/>
            <a:ext cx="2946400" cy="496808"/>
          </a:xfrm>
          <a:prstGeom prst="rect">
            <a:avLst/>
          </a:prstGeom>
        </p:spPr>
        <p:txBody>
          <a:bodyPr vert="horz" lIns="92727" tIns="46363" rIns="92727" bIns="46363" rtlCol="0"/>
          <a:lstStyle>
            <a:lvl1pPr algn="r">
              <a:defRPr sz="1200"/>
            </a:lvl1pPr>
          </a:lstStyle>
          <a:p>
            <a:fld id="{1689BA33-FB21-425E-B1A1-AEC9DB0BA28C}" type="datetimeFigureOut">
              <a:rPr lang="th-TH" smtClean="0"/>
              <a:pPr/>
              <a:t>27/03/62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49950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7" tIns="46363" rIns="92727" bIns="46363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5" y="4776028"/>
            <a:ext cx="5438775" cy="3907800"/>
          </a:xfrm>
          <a:prstGeom prst="rect">
            <a:avLst/>
          </a:prstGeom>
        </p:spPr>
        <p:txBody>
          <a:bodyPr vert="horz" lIns="92727" tIns="46363" rIns="92727" bIns="46363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3" y="9428246"/>
            <a:ext cx="2946400" cy="496808"/>
          </a:xfrm>
          <a:prstGeom prst="rect">
            <a:avLst/>
          </a:prstGeom>
        </p:spPr>
        <p:txBody>
          <a:bodyPr vert="horz" lIns="92727" tIns="46363" rIns="92727" bIns="46363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49692" y="9428246"/>
            <a:ext cx="2946400" cy="496808"/>
          </a:xfrm>
          <a:prstGeom prst="rect">
            <a:avLst/>
          </a:prstGeom>
        </p:spPr>
        <p:txBody>
          <a:bodyPr vert="horz" lIns="92727" tIns="46363" rIns="92727" bIns="46363" rtlCol="0" anchor="b"/>
          <a:lstStyle>
            <a:lvl1pPr algn="r">
              <a:defRPr sz="1200"/>
            </a:lvl1pPr>
          </a:lstStyle>
          <a:p>
            <a:fld id="{4021F6B8-4472-4D5C-9567-A90690B31C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519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xmlns="" id="{4C657B4C-B489-45C3-999D-61431688BF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xmlns="" id="{1A9471C3-B69D-4A6F-A53E-52666CBAB8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h-TH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xmlns="" id="{21B8E1CE-0B58-4F2D-A5B2-DCF8A2F0EE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819202E4-223B-442C-ACAF-34E8AFCAD987}" type="slidenum">
              <a:rPr lang="th-TH" alt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8</a:t>
            </a:fld>
            <a:endParaRPr lang="th-TH" alt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78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1F6B8-4472-4D5C-9567-A90690B31CBC}" type="slidenum">
              <a:rPr lang="th-TH" smtClean="0"/>
              <a:pPr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09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" y="0"/>
            <a:ext cx="12198351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srgbClr val="FFFFFF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5 w 717"/>
                <a:gd name="T1" fmla="*/ 845 h 845"/>
                <a:gd name="T2" fmla="*/ 735 w 717"/>
                <a:gd name="T3" fmla="*/ 821 h 845"/>
                <a:gd name="T4" fmla="*/ 592 w 717"/>
                <a:gd name="T5" fmla="*/ 605 h 845"/>
                <a:gd name="T6" fmla="*/ 415 w 717"/>
                <a:gd name="T7" fmla="*/ 396 h 845"/>
                <a:gd name="T8" fmla="*/ 23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8 w 717"/>
                <a:gd name="T15" fmla="*/ 198 h 845"/>
                <a:gd name="T16" fmla="*/ 409 w 717"/>
                <a:gd name="T17" fmla="*/ 408 h 845"/>
                <a:gd name="T18" fmla="*/ 586 w 717"/>
                <a:gd name="T19" fmla="*/ 623 h 845"/>
                <a:gd name="T20" fmla="*/ 735 w 717"/>
                <a:gd name="T21" fmla="*/ 845 h 845"/>
                <a:gd name="T22" fmla="*/ 73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6 w 407"/>
                <a:gd name="T1" fmla="*/ 414 h 414"/>
                <a:gd name="T2" fmla="*/ 416 w 407"/>
                <a:gd name="T3" fmla="*/ 396 h 414"/>
                <a:gd name="T4" fmla="*/ 23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5 w 407"/>
                <a:gd name="T13" fmla="*/ 204 h 414"/>
                <a:gd name="T14" fmla="*/ 416 w 407"/>
                <a:gd name="T15" fmla="*/ 414 h 414"/>
                <a:gd name="T16" fmla="*/ 41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4 w 586"/>
                <a:gd name="T1" fmla="*/ 0 h 599"/>
                <a:gd name="T2" fmla="*/ 586 w 586"/>
                <a:gd name="T3" fmla="*/ 0 h 599"/>
                <a:gd name="T4" fmla="*/ 416 w 586"/>
                <a:gd name="T5" fmla="*/ 132 h 599"/>
                <a:gd name="T6" fmla="*/ 26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6 w 586"/>
                <a:gd name="T17" fmla="*/ 282 h 599"/>
                <a:gd name="T18" fmla="*/ 422 w 586"/>
                <a:gd name="T19" fmla="*/ 138 h 599"/>
                <a:gd name="T20" fmla="*/ 604 w 586"/>
                <a:gd name="T21" fmla="*/ 0 h 599"/>
                <a:gd name="T22" fmla="*/ 60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8 w 269"/>
                <a:gd name="T1" fmla="*/ 0 h 252"/>
                <a:gd name="T2" fmla="*/ 26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8 w 269"/>
                <a:gd name="T15" fmla="*/ 0 h 252"/>
                <a:gd name="T16" fmla="*/ 27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FFFFFF"/>
                </a:solidFill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5533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8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5533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CA1F2-5881-4AF5-8A3B-96E130B48A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0802C-5567-4F29-95EA-FF8D3A3DD3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84815-DB17-4284-B0F2-B4CB173CF5B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496D3-C94F-410B-8A64-CF9106BB522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8BB01-2A87-402C-A414-B21C6B6AB2B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1C7F0-DAC9-44D4-B17D-2C0EB3F9EC5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41F7F-D85F-47D3-8B84-80EC294D969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C654B-21DD-4618-B389-3B24CFE0B8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58A57-6DB0-4626-8BC0-155B74A766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57B7D-8B98-4D78-A73D-8FDFAFAF734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0642D-03E9-4132-9CF5-DDE4046804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19" y="0"/>
            <a:ext cx="12198349" cy="6851650"/>
            <a:chOff x="1" y="0"/>
            <a:chExt cx="5763" cy="4316"/>
          </a:xfrm>
        </p:grpSpPr>
        <p:sp>
          <p:nvSpPr>
            <p:cNvPr id="5427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srgbClr val="FFFFFF"/>
                </a:solidFill>
              </a:endParaRPr>
            </a:p>
          </p:txBody>
        </p:sp>
        <p:sp>
          <p:nvSpPr>
            <p:cNvPr id="5427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srgbClr val="FFFFFF"/>
                </a:solidFill>
              </a:endParaRPr>
            </a:p>
          </p:txBody>
        </p:sp>
        <p:sp>
          <p:nvSpPr>
            <p:cNvPr id="5427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srgbClr val="FFFFFF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427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8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8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8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8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8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8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8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8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8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8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9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9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29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srgbClr val="FFFFFF"/>
                </a:solidFill>
              </a:endParaRPr>
            </a:p>
          </p:txBody>
        </p:sp>
        <p:sp>
          <p:nvSpPr>
            <p:cNvPr id="5429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srgbClr val="FFFFFF"/>
                </a:solidFill>
              </a:endParaRPr>
            </a:p>
          </p:txBody>
        </p:sp>
        <p:sp>
          <p:nvSpPr>
            <p:cNvPr id="5429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5 w 717"/>
                <a:gd name="T1" fmla="*/ 845 h 845"/>
                <a:gd name="T2" fmla="*/ 735 w 717"/>
                <a:gd name="T3" fmla="*/ 821 h 845"/>
                <a:gd name="T4" fmla="*/ 592 w 717"/>
                <a:gd name="T5" fmla="*/ 605 h 845"/>
                <a:gd name="T6" fmla="*/ 415 w 717"/>
                <a:gd name="T7" fmla="*/ 396 h 845"/>
                <a:gd name="T8" fmla="*/ 23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8 w 717"/>
                <a:gd name="T15" fmla="*/ 198 h 845"/>
                <a:gd name="T16" fmla="*/ 409 w 717"/>
                <a:gd name="T17" fmla="*/ 408 h 845"/>
                <a:gd name="T18" fmla="*/ 586 w 717"/>
                <a:gd name="T19" fmla="*/ 623 h 845"/>
                <a:gd name="T20" fmla="*/ 735 w 717"/>
                <a:gd name="T21" fmla="*/ 845 h 845"/>
                <a:gd name="T22" fmla="*/ 73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6 w 407"/>
                <a:gd name="T1" fmla="*/ 414 h 414"/>
                <a:gd name="T2" fmla="*/ 416 w 407"/>
                <a:gd name="T3" fmla="*/ 396 h 414"/>
                <a:gd name="T4" fmla="*/ 23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5 w 407"/>
                <a:gd name="T13" fmla="*/ 204 h 414"/>
                <a:gd name="T14" fmla="*/ 416 w 407"/>
                <a:gd name="T15" fmla="*/ 414 h 414"/>
                <a:gd name="T16" fmla="*/ 41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5429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4 w 586"/>
                <a:gd name="T1" fmla="*/ 0 h 599"/>
                <a:gd name="T2" fmla="*/ 586 w 586"/>
                <a:gd name="T3" fmla="*/ 0 h 599"/>
                <a:gd name="T4" fmla="*/ 416 w 586"/>
                <a:gd name="T5" fmla="*/ 132 h 599"/>
                <a:gd name="T6" fmla="*/ 26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6 w 586"/>
                <a:gd name="T17" fmla="*/ 282 h 599"/>
                <a:gd name="T18" fmla="*/ 422 w 586"/>
                <a:gd name="T19" fmla="*/ 138 h 599"/>
                <a:gd name="T20" fmla="*/ 604 w 586"/>
                <a:gd name="T21" fmla="*/ 0 h 599"/>
                <a:gd name="T22" fmla="*/ 60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8 w 269"/>
                <a:gd name="T1" fmla="*/ 0 h 252"/>
                <a:gd name="T2" fmla="*/ 26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8 w 269"/>
                <a:gd name="T15" fmla="*/ 0 h 252"/>
                <a:gd name="T16" fmla="*/ 27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FFFFFF"/>
                </a:solidFill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5431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6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5431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431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431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CCF7D8-016D-4AB3-99B6-084BF1A8453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43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_________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package" Target="../embeddings/__________Microsoft_Excel1.xls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4"/>
          <p:cNvSpPr>
            <a:spLocks noChangeShapeType="1"/>
          </p:cNvSpPr>
          <p:nvPr/>
        </p:nvSpPr>
        <p:spPr bwMode="auto">
          <a:xfrm>
            <a:off x="0" y="785813"/>
            <a:ext cx="12192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ngsana New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047754" y="357192"/>
            <a:ext cx="6728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PSK"/>
                <a:cs typeface="TH Sarabun New" panose="020B0500040200020003" pitchFamily="34" charset="-34"/>
              </a:rPr>
              <a:t>คณะอนุกรรมการบริหารความเสี่ยงของกองทัพอากาศ</a:t>
            </a:r>
          </a:p>
        </p:txBody>
      </p:sp>
      <p:pic>
        <p:nvPicPr>
          <p:cNvPr id="15364" name="Picture 5" descr="C:\Users\PC\Pictures\535px-Royal_Thai_Air_Force_Seal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8" y="155575"/>
            <a:ext cx="100753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ECD74-B416-401D-B0A0-788F77A3AB22}" type="slidenum"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43472" y="2436306"/>
            <a:ext cx="9807127" cy="1728179"/>
          </a:xfrm>
        </p:spPr>
        <p:txBody>
          <a:bodyPr/>
          <a:lstStyle/>
          <a:p>
            <a:pPr eaLnBrk="1" hangingPunct="1">
              <a:defRPr/>
            </a:pPr>
            <a:r>
              <a:rPr lang="th-TH" b="1" dirty="0">
                <a:solidFill>
                  <a:srgbClr val="FFFF00"/>
                </a:solidFill>
                <a:effectLst/>
                <a:latin typeface="TH Sarabun New" panose="020B0500040200020003" pitchFamily="34" charset="-34"/>
                <a:cs typeface="TH SarabunPSK" panose="020B0500040200020003" pitchFamily="34" charset="-34"/>
              </a:rPr>
              <a:t>การดำเนินการในส่วนของ</a:t>
            </a:r>
            <a:br>
              <a:rPr lang="th-TH" b="1" dirty="0">
                <a:solidFill>
                  <a:srgbClr val="FFFF00"/>
                </a:solidFill>
                <a:effectLst/>
                <a:latin typeface="TH Sarabun New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FFFF00"/>
                </a:solidFill>
                <a:effectLst/>
                <a:latin typeface="TH Sarabun New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>
                <a:solidFill>
                  <a:srgbClr val="FFFF00"/>
                </a:solidFill>
                <a:effectLst/>
                <a:latin typeface="TH Sarabun New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FFFF00"/>
                </a:solidFill>
                <a:effectLst/>
                <a:latin typeface="TH Sarabun New" panose="020B0500040200020003" pitchFamily="34" charset="-34"/>
                <a:cs typeface="TH SarabunPSK" panose="020B0500040200020003" pitchFamily="34" charset="-34"/>
              </a:rPr>
              <a:t>สำนักงานตรวจสอบภายในทหารอากาศ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31749" y="6615180"/>
            <a:ext cx="12395201" cy="2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 	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4A880299-2DD4-4520-86D1-FD94450E7B8E}"/>
              </a:ext>
            </a:extLst>
          </p:cNvPr>
          <p:cNvSpPr txBox="1">
            <a:spLocks/>
          </p:cNvSpPr>
          <p:nvPr/>
        </p:nvSpPr>
        <p:spPr bwMode="auto">
          <a:xfrm>
            <a:off x="9347200" y="5213478"/>
            <a:ext cx="2844800" cy="11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r>
              <a:rPr lang="th-TH" b="1" kern="0" dirty="0">
                <a:solidFill>
                  <a:srgbClr val="FFFF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b="1" kern="0" dirty="0">
                <a:solidFill>
                  <a:srgbClr val="FFFF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kern="0" dirty="0">
                <a:solidFill>
                  <a:srgbClr val="FFFF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b="1" kern="0" dirty="0">
                <a:solidFill>
                  <a:srgbClr val="FFFF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kern="0" dirty="0">
                <a:solidFill>
                  <a:srgbClr val="FFFF00"/>
                </a:solidFill>
                <a:effectLst/>
                <a:latin typeface="TH Sarabun New" panose="020B0500040200020003" pitchFamily="34" charset="-34"/>
                <a:cs typeface="TH SarabunPSK" panose="020B0500040200020003" pitchFamily="34" charset="-34"/>
              </a:rPr>
              <a:t>น.อ.ปราโมทย์  ประเสริฐศิลป์</a:t>
            </a:r>
          </a:p>
          <a:p>
            <a:pPr algn="r" eaLnBrk="1" hangingPunct="1">
              <a:defRPr/>
            </a:pPr>
            <a:r>
              <a:rPr lang="th-TH" sz="2000" kern="0" dirty="0">
                <a:solidFill>
                  <a:srgbClr val="FFFF00"/>
                </a:solidFill>
                <a:effectLst/>
                <a:latin typeface="TH Sarabun New" panose="020B0500040200020003" pitchFamily="34" charset="-34"/>
                <a:cs typeface="TH SarabunPSK" panose="020B0500040200020003" pitchFamily="34" charset="-34"/>
              </a:rPr>
              <a:t>นวง.</a:t>
            </a:r>
            <a:r>
              <a:rPr lang="th-TH" sz="2000" kern="0" dirty="0" err="1">
                <a:solidFill>
                  <a:srgbClr val="FFFF00"/>
                </a:solidFill>
                <a:effectLst/>
                <a:latin typeface="TH Sarabun New" panose="020B0500040200020003" pitchFamily="34" charset="-34"/>
                <a:cs typeface="TH SarabunPSK" panose="020B0500040200020003" pitchFamily="34" charset="-34"/>
              </a:rPr>
              <a:t>กว</a:t>
            </a:r>
            <a:r>
              <a:rPr lang="th-TH" sz="2000" kern="0" dirty="0">
                <a:solidFill>
                  <a:srgbClr val="FFFF00"/>
                </a:solidFill>
                <a:effectLst/>
                <a:latin typeface="TH Sarabun New" panose="020B0500040200020003" pitchFamily="34" charset="-34"/>
                <a:cs typeface="TH SarabunPSK" panose="020B0500040200020003" pitchFamily="34" charset="-34"/>
              </a:rPr>
              <a:t>ง.สตน.ทอ.</a:t>
            </a:r>
          </a:p>
          <a:p>
            <a:pPr algn="r" eaLnBrk="1" hangingPunct="1">
              <a:defRPr/>
            </a:pPr>
            <a:r>
              <a:rPr lang="th-TH" sz="2000" kern="0" dirty="0">
                <a:solidFill>
                  <a:srgbClr val="FFFF00"/>
                </a:solidFill>
                <a:effectLst/>
                <a:latin typeface="TH Sarabun New" panose="020B0500040200020003" pitchFamily="34" charset="-34"/>
                <a:cs typeface="TH SarabunPSK" panose="020B0500040200020003" pitchFamily="34" charset="-34"/>
              </a:rPr>
              <a:t>๒๘ มี.ค.๖๒</a:t>
            </a:r>
          </a:p>
        </p:txBody>
      </p:sp>
    </p:spTree>
    <p:extLst>
      <p:ext uri="{BB962C8B-B14F-4D97-AF65-F5344CB8AC3E}">
        <p14:creationId xmlns:p14="http://schemas.microsoft.com/office/powerpoint/2010/main" val="1536925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>
            <a:extLst>
              <a:ext uri="{FF2B5EF4-FFF2-40B4-BE49-F238E27FC236}">
                <a16:creationId xmlns:a16="http://schemas.microsoft.com/office/drawing/2014/main" xmlns="" id="{75FA304C-C30B-4621-88C6-6C21561191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5FB379-DAF0-4B14-BFB9-F8C27BC6A8B4}" type="slidenum">
              <a:rPr lang="th-TH" altLang="th-TH" sz="1200">
                <a:solidFill>
                  <a:srgbClr val="89898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th-TH" altLang="th-TH" sz="1200">
              <a:solidFill>
                <a:srgbClr val="89898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7891" name="รูปภาพ 4">
            <a:extLst>
              <a:ext uri="{FF2B5EF4-FFF2-40B4-BE49-F238E27FC236}">
                <a16:creationId xmlns:a16="http://schemas.microsoft.com/office/drawing/2014/main" xmlns="" id="{A9F1C912-FD46-4A22-B1C7-75E827BAB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9" y="150813"/>
            <a:ext cx="8985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รูปภาพ 5">
            <a:extLst>
              <a:ext uri="{FF2B5EF4-FFF2-40B4-BE49-F238E27FC236}">
                <a16:creationId xmlns:a16="http://schemas.microsoft.com/office/drawing/2014/main" xmlns="" id="{07D90A14-58EE-43B6-BF31-7A473E054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9" y="185739"/>
            <a:ext cx="10509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คำบรรยายภาพแบบสี่เหลี่ยม 6">
            <a:extLst>
              <a:ext uri="{FF2B5EF4-FFF2-40B4-BE49-F238E27FC236}">
                <a16:creationId xmlns:a16="http://schemas.microsoft.com/office/drawing/2014/main" xmlns="" id="{F5804956-1513-49C4-B066-71F0A584854B}"/>
              </a:ext>
            </a:extLst>
          </p:cNvPr>
          <p:cNvSpPr/>
          <p:nvPr/>
        </p:nvSpPr>
        <p:spPr>
          <a:xfrm>
            <a:off x="2873376" y="5167313"/>
            <a:ext cx="804863" cy="431800"/>
          </a:xfrm>
          <a:prstGeom prst="wedgeRectCallout">
            <a:avLst>
              <a:gd name="adj1" fmla="val 45935"/>
              <a:gd name="adj2" fmla="val 4986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ไป </a:t>
            </a:r>
            <a:r>
              <a:rPr lang="en-US" sz="18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</a:t>
            </a:r>
            <a:r>
              <a:rPr lang="th-TH" sz="18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๔</a:t>
            </a:r>
            <a:endParaRPr lang="th-TH" sz="18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7894" name="รูปภาพ 23">
            <a:extLst>
              <a:ext uri="{FF2B5EF4-FFF2-40B4-BE49-F238E27FC236}">
                <a16:creationId xmlns:a16="http://schemas.microsoft.com/office/drawing/2014/main" xmlns="" id="{638E2442-11D4-4111-BC09-F004B4876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1880" r="15593" b="9242"/>
          <a:stretch>
            <a:fillRect/>
          </a:stretch>
        </p:blipFill>
        <p:spPr bwMode="auto">
          <a:xfrm>
            <a:off x="4183064" y="44451"/>
            <a:ext cx="4433887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รูปภาพ 25">
            <a:extLst>
              <a:ext uri="{FF2B5EF4-FFF2-40B4-BE49-F238E27FC236}">
                <a16:creationId xmlns:a16="http://schemas.microsoft.com/office/drawing/2014/main" xmlns="" id="{540CC3A6-F829-4D31-B6DC-8A712D918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1880" r="15593" b="9242"/>
          <a:stretch>
            <a:fillRect/>
          </a:stretch>
        </p:blipFill>
        <p:spPr bwMode="auto">
          <a:xfrm>
            <a:off x="1703389" y="93663"/>
            <a:ext cx="8785225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คำบรรยายภาพแบบสี่เหลี่ยม 3">
            <a:extLst>
              <a:ext uri="{FF2B5EF4-FFF2-40B4-BE49-F238E27FC236}">
                <a16:creationId xmlns:a16="http://schemas.microsoft.com/office/drawing/2014/main" xmlns="" id="{8E0611FE-1051-4873-BC19-441793651112}"/>
              </a:ext>
            </a:extLst>
          </p:cNvPr>
          <p:cNvSpPr/>
          <p:nvPr/>
        </p:nvSpPr>
        <p:spPr>
          <a:xfrm>
            <a:off x="4006851" y="3357564"/>
            <a:ext cx="360363" cy="757237"/>
          </a:xfrm>
          <a:prstGeom prst="wedgeRectCallout">
            <a:avLst>
              <a:gd name="adj1" fmla="val 45935"/>
              <a:gd name="adj2" fmla="val 498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คำบรรยายภาพแบบสี่เหลี่ยม 4">
            <a:extLst>
              <a:ext uri="{FF2B5EF4-FFF2-40B4-BE49-F238E27FC236}">
                <a16:creationId xmlns:a16="http://schemas.microsoft.com/office/drawing/2014/main" xmlns="" id="{CABF9503-ABE6-4270-AB96-A02987B78C64}"/>
              </a:ext>
            </a:extLst>
          </p:cNvPr>
          <p:cNvSpPr/>
          <p:nvPr/>
        </p:nvSpPr>
        <p:spPr>
          <a:xfrm>
            <a:off x="2130426" y="3381375"/>
            <a:ext cx="360363" cy="757238"/>
          </a:xfrm>
          <a:prstGeom prst="wedgeRectCallout">
            <a:avLst>
              <a:gd name="adj1" fmla="val 45935"/>
              <a:gd name="adj2" fmla="val 498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คำบรรยายภาพแบบสี่เหลี่ยม 5">
            <a:extLst>
              <a:ext uri="{FF2B5EF4-FFF2-40B4-BE49-F238E27FC236}">
                <a16:creationId xmlns:a16="http://schemas.microsoft.com/office/drawing/2014/main" xmlns="" id="{A513E539-CD37-4420-AEE0-AA4F9D7D1510}"/>
              </a:ext>
            </a:extLst>
          </p:cNvPr>
          <p:cNvSpPr/>
          <p:nvPr/>
        </p:nvSpPr>
        <p:spPr>
          <a:xfrm>
            <a:off x="4986339" y="3429000"/>
            <a:ext cx="358775" cy="757238"/>
          </a:xfrm>
          <a:prstGeom prst="wedgeRectCallout">
            <a:avLst>
              <a:gd name="adj1" fmla="val 45935"/>
              <a:gd name="adj2" fmla="val 498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คำบรรยายภาพแบบสี่เหลี่ยม 6">
            <a:extLst>
              <a:ext uri="{FF2B5EF4-FFF2-40B4-BE49-F238E27FC236}">
                <a16:creationId xmlns:a16="http://schemas.microsoft.com/office/drawing/2014/main" xmlns="" id="{E496E24B-0087-4CF5-B928-13B1222DA9CD}"/>
              </a:ext>
            </a:extLst>
          </p:cNvPr>
          <p:cNvSpPr/>
          <p:nvPr/>
        </p:nvSpPr>
        <p:spPr>
          <a:xfrm>
            <a:off x="4803776" y="4987925"/>
            <a:ext cx="1292225" cy="757238"/>
          </a:xfrm>
          <a:prstGeom prst="wedgeRectCallout">
            <a:avLst>
              <a:gd name="adj1" fmla="val 45935"/>
              <a:gd name="adj2" fmla="val 4986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ไป </a:t>
            </a:r>
            <a:r>
              <a:rPr lang="en-US" sz="18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</a:t>
            </a:r>
            <a:r>
              <a:rPr lang="th-TH" sz="18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endParaRPr lang="th-TH" sz="18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31" name="ลูกศรเชื่อมต่อแบบตรง 7">
            <a:extLst>
              <a:ext uri="{FF2B5EF4-FFF2-40B4-BE49-F238E27FC236}">
                <a16:creationId xmlns:a16="http://schemas.microsoft.com/office/drawing/2014/main" xmlns="" id="{EDBDF449-6E0C-4B7C-B62D-D26F65393448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2311400" y="4138613"/>
            <a:ext cx="2554288" cy="1028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12">
            <a:extLst>
              <a:ext uri="{FF2B5EF4-FFF2-40B4-BE49-F238E27FC236}">
                <a16:creationId xmlns:a16="http://schemas.microsoft.com/office/drawing/2014/main" xmlns="" id="{AB72521C-E12F-42DB-B088-B326AD7465D4}"/>
              </a:ext>
            </a:extLst>
          </p:cNvPr>
          <p:cNvCxnSpPr>
            <a:cxnSpLocks/>
          </p:cNvCxnSpPr>
          <p:nvPr/>
        </p:nvCxnSpPr>
        <p:spPr>
          <a:xfrm>
            <a:off x="5165725" y="4213225"/>
            <a:ext cx="77788" cy="876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20">
            <a:extLst>
              <a:ext uri="{FF2B5EF4-FFF2-40B4-BE49-F238E27FC236}">
                <a16:creationId xmlns:a16="http://schemas.microsoft.com/office/drawing/2014/main" xmlns="" id="{3FA8DAAF-E7D0-4048-8DCB-5893EEE04F4E}"/>
              </a:ext>
            </a:extLst>
          </p:cNvPr>
          <p:cNvCxnSpPr>
            <a:cxnSpLocks/>
          </p:cNvCxnSpPr>
          <p:nvPr/>
        </p:nvCxnSpPr>
        <p:spPr>
          <a:xfrm>
            <a:off x="3263901" y="4114800"/>
            <a:ext cx="1704975" cy="998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21">
            <a:extLst>
              <a:ext uri="{FF2B5EF4-FFF2-40B4-BE49-F238E27FC236}">
                <a16:creationId xmlns:a16="http://schemas.microsoft.com/office/drawing/2014/main" xmlns="" id="{3752BB5D-ADC9-4D47-9BD0-E2968017EED9}"/>
              </a:ext>
            </a:extLst>
          </p:cNvPr>
          <p:cNvCxnSpPr>
            <a:cxnSpLocks/>
          </p:cNvCxnSpPr>
          <p:nvPr/>
        </p:nvCxnSpPr>
        <p:spPr>
          <a:xfrm>
            <a:off x="4249738" y="4144963"/>
            <a:ext cx="868362" cy="944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คำบรรยายภาพแบบสี่เหลี่ยม 29">
            <a:extLst>
              <a:ext uri="{FF2B5EF4-FFF2-40B4-BE49-F238E27FC236}">
                <a16:creationId xmlns:a16="http://schemas.microsoft.com/office/drawing/2014/main" xmlns="" id="{79928C41-16DF-4CC1-A247-1ED065BAB709}"/>
              </a:ext>
            </a:extLst>
          </p:cNvPr>
          <p:cNvSpPr/>
          <p:nvPr/>
        </p:nvSpPr>
        <p:spPr>
          <a:xfrm>
            <a:off x="5597526" y="3392489"/>
            <a:ext cx="3414713" cy="757237"/>
          </a:xfrm>
          <a:prstGeom prst="wedgeRectCallout">
            <a:avLst>
              <a:gd name="adj1" fmla="val 45935"/>
              <a:gd name="adj2" fmla="val 498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36" name="ลูกศรเชื่อมต่อแบบตรง 30">
            <a:extLst>
              <a:ext uri="{FF2B5EF4-FFF2-40B4-BE49-F238E27FC236}">
                <a16:creationId xmlns:a16="http://schemas.microsoft.com/office/drawing/2014/main" xmlns="" id="{FD121146-82CB-4B98-8657-E80C606C0255}"/>
              </a:ext>
            </a:extLst>
          </p:cNvPr>
          <p:cNvCxnSpPr>
            <a:cxnSpLocks/>
          </p:cNvCxnSpPr>
          <p:nvPr/>
        </p:nvCxnSpPr>
        <p:spPr>
          <a:xfrm flipH="1">
            <a:off x="5780088" y="4213226"/>
            <a:ext cx="2044700" cy="9001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คำบรรยายภาพแบบสี่เหลี่ยม 33">
            <a:extLst>
              <a:ext uri="{FF2B5EF4-FFF2-40B4-BE49-F238E27FC236}">
                <a16:creationId xmlns:a16="http://schemas.microsoft.com/office/drawing/2014/main" xmlns="" id="{B17C72E6-EFB2-4374-B7F5-5447FDB4C492}"/>
              </a:ext>
            </a:extLst>
          </p:cNvPr>
          <p:cNvSpPr/>
          <p:nvPr/>
        </p:nvSpPr>
        <p:spPr>
          <a:xfrm>
            <a:off x="9191626" y="3392489"/>
            <a:ext cx="360363" cy="757237"/>
          </a:xfrm>
          <a:prstGeom prst="wedgeRectCallout">
            <a:avLst>
              <a:gd name="adj1" fmla="val 45935"/>
              <a:gd name="adj2" fmla="val 498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9" name="คำบรรยายภาพแบบสี่เหลี่ยม 3">
            <a:extLst>
              <a:ext uri="{FF2B5EF4-FFF2-40B4-BE49-F238E27FC236}">
                <a16:creationId xmlns:a16="http://schemas.microsoft.com/office/drawing/2014/main" xmlns="" id="{6520EC47-22B1-41B3-B18C-C40198C98B2D}"/>
              </a:ext>
            </a:extLst>
          </p:cNvPr>
          <p:cNvSpPr/>
          <p:nvPr/>
        </p:nvSpPr>
        <p:spPr>
          <a:xfrm>
            <a:off x="3000376" y="3357564"/>
            <a:ext cx="360363" cy="757237"/>
          </a:xfrm>
          <a:prstGeom prst="wedgeRectCallout">
            <a:avLst>
              <a:gd name="adj1" fmla="val 45935"/>
              <a:gd name="adj2" fmla="val 498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1">
            <a:extLst>
              <a:ext uri="{FF2B5EF4-FFF2-40B4-BE49-F238E27FC236}">
                <a16:creationId xmlns:a16="http://schemas.microsoft.com/office/drawing/2014/main" xmlns="" id="{4C730DC1-57BA-4209-B114-058F6BDD22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EF9E2F-2E87-4AC2-A133-A62A939098F0}" type="slidenum">
              <a:rPr lang="th-TH" altLang="th-TH" sz="1200">
                <a:solidFill>
                  <a:srgbClr val="89898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th-TH" altLang="th-TH" sz="1200">
              <a:solidFill>
                <a:srgbClr val="89898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9939" name="รูปภาพ 4">
            <a:extLst>
              <a:ext uri="{FF2B5EF4-FFF2-40B4-BE49-F238E27FC236}">
                <a16:creationId xmlns:a16="http://schemas.microsoft.com/office/drawing/2014/main" xmlns="" id="{6C5B71D6-AB2C-49B2-A47E-732C3A244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9" y="150813"/>
            <a:ext cx="8985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รูปภาพ 5">
            <a:extLst>
              <a:ext uri="{FF2B5EF4-FFF2-40B4-BE49-F238E27FC236}">
                <a16:creationId xmlns:a16="http://schemas.microsoft.com/office/drawing/2014/main" xmlns="" id="{5BF3E1EF-6DDB-4622-893F-369FC9F45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9" y="185739"/>
            <a:ext cx="10509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ตัวแทนหมายเลขภาพนิ่ง 1">
            <a:extLst>
              <a:ext uri="{FF2B5EF4-FFF2-40B4-BE49-F238E27FC236}">
                <a16:creationId xmlns:a16="http://schemas.microsoft.com/office/drawing/2014/main" xmlns="" id="{9DB344E0-289D-4095-B9ED-7902AF1CA303}"/>
              </a:ext>
            </a:extLst>
          </p:cNvPr>
          <p:cNvSpPr txBox="1">
            <a:spLocks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EE36692-4C99-4956-B79F-B2B74039A2D4}" type="slidenum">
              <a:rPr lang="th-TH" altLang="th-TH" sz="1200">
                <a:solidFill>
                  <a:srgbClr val="89898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th-TH" altLang="th-TH" sz="1200">
              <a:solidFill>
                <a:srgbClr val="89898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9942" name="รูปภาพ 18">
            <a:extLst>
              <a:ext uri="{FF2B5EF4-FFF2-40B4-BE49-F238E27FC236}">
                <a16:creationId xmlns:a16="http://schemas.microsoft.com/office/drawing/2014/main" xmlns="" id="{6F05A61B-0D32-4CFC-A4B8-32C80147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2" t="11549" r="16328" b="6921"/>
          <a:stretch>
            <a:fillRect/>
          </a:stretch>
        </p:blipFill>
        <p:spPr bwMode="auto">
          <a:xfrm>
            <a:off x="1660526" y="185739"/>
            <a:ext cx="889952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คำบรรยายภาพแบบสี่เหลี่ยม 3">
            <a:extLst>
              <a:ext uri="{FF2B5EF4-FFF2-40B4-BE49-F238E27FC236}">
                <a16:creationId xmlns:a16="http://schemas.microsoft.com/office/drawing/2014/main" xmlns="" id="{A6AAF05C-BAFD-47DF-A75C-1FD76F1D8281}"/>
              </a:ext>
            </a:extLst>
          </p:cNvPr>
          <p:cNvSpPr/>
          <p:nvPr/>
        </p:nvSpPr>
        <p:spPr>
          <a:xfrm>
            <a:off x="3359151" y="4616450"/>
            <a:ext cx="360363" cy="757238"/>
          </a:xfrm>
          <a:prstGeom prst="wedgeRectCallout">
            <a:avLst>
              <a:gd name="adj1" fmla="val 45935"/>
              <a:gd name="adj2" fmla="val 498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คำบรรยายภาพแบบสี่เหลี่ยม 4">
            <a:extLst>
              <a:ext uri="{FF2B5EF4-FFF2-40B4-BE49-F238E27FC236}">
                <a16:creationId xmlns:a16="http://schemas.microsoft.com/office/drawing/2014/main" xmlns="" id="{6AB79E5B-EFA6-443D-9ED4-48B8EE739F98}"/>
              </a:ext>
            </a:extLst>
          </p:cNvPr>
          <p:cNvSpPr/>
          <p:nvPr/>
        </p:nvSpPr>
        <p:spPr>
          <a:xfrm>
            <a:off x="2287588" y="4616450"/>
            <a:ext cx="360362" cy="757238"/>
          </a:xfrm>
          <a:prstGeom prst="wedgeRectCallout">
            <a:avLst>
              <a:gd name="adj1" fmla="val 45935"/>
              <a:gd name="adj2" fmla="val 498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คำบรรยายภาพแบบสี่เหลี่ยม 5">
            <a:extLst>
              <a:ext uri="{FF2B5EF4-FFF2-40B4-BE49-F238E27FC236}">
                <a16:creationId xmlns:a16="http://schemas.microsoft.com/office/drawing/2014/main" xmlns="" id="{8926F992-9EA6-4F9D-8E48-A5A6AA181013}"/>
              </a:ext>
            </a:extLst>
          </p:cNvPr>
          <p:cNvSpPr/>
          <p:nvPr/>
        </p:nvSpPr>
        <p:spPr>
          <a:xfrm>
            <a:off x="4224338" y="4616450"/>
            <a:ext cx="360362" cy="757238"/>
          </a:xfrm>
          <a:prstGeom prst="wedgeRectCallout">
            <a:avLst>
              <a:gd name="adj1" fmla="val 45935"/>
              <a:gd name="adj2" fmla="val 498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คำบรรยายภาพแบบสี่เหลี่ยม 10">
            <a:extLst>
              <a:ext uri="{FF2B5EF4-FFF2-40B4-BE49-F238E27FC236}">
                <a16:creationId xmlns:a16="http://schemas.microsoft.com/office/drawing/2014/main" xmlns="" id="{6481D5A7-9645-43EB-BB4F-21D48BD74726}"/>
              </a:ext>
            </a:extLst>
          </p:cNvPr>
          <p:cNvSpPr/>
          <p:nvPr/>
        </p:nvSpPr>
        <p:spPr>
          <a:xfrm>
            <a:off x="3900488" y="3986214"/>
            <a:ext cx="989012" cy="433387"/>
          </a:xfrm>
          <a:prstGeom prst="wedgeRectCallout">
            <a:avLst>
              <a:gd name="adj1" fmla="val 45935"/>
              <a:gd name="adj2" fmla="val 4986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มาจาก </a:t>
            </a:r>
            <a:r>
              <a:rPr lang="en-US" sz="18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</a:t>
            </a:r>
            <a:r>
              <a:rPr lang="th-TH" sz="18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endParaRPr lang="th-TH" sz="18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4" name="ลูกศรเชื่อมต่อแบบตรง 11">
            <a:extLst>
              <a:ext uri="{FF2B5EF4-FFF2-40B4-BE49-F238E27FC236}">
                <a16:creationId xmlns:a16="http://schemas.microsoft.com/office/drawing/2014/main" xmlns="" id="{FFD85229-4C4F-4CFC-AE9E-22C09AD90C71}"/>
              </a:ext>
            </a:extLst>
          </p:cNvPr>
          <p:cNvCxnSpPr>
            <a:endCxn id="21" idx="0"/>
          </p:cNvCxnSpPr>
          <p:nvPr/>
        </p:nvCxnSpPr>
        <p:spPr>
          <a:xfrm flipH="1">
            <a:off x="2468563" y="4275138"/>
            <a:ext cx="1547812" cy="341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คำบรรยายภาพแบบสี่เหลี่ยม 14">
            <a:extLst>
              <a:ext uri="{FF2B5EF4-FFF2-40B4-BE49-F238E27FC236}">
                <a16:creationId xmlns:a16="http://schemas.microsoft.com/office/drawing/2014/main" xmlns="" id="{740DB70E-1265-41C8-864C-6656186866EC}"/>
              </a:ext>
            </a:extLst>
          </p:cNvPr>
          <p:cNvSpPr/>
          <p:nvPr/>
        </p:nvSpPr>
        <p:spPr>
          <a:xfrm>
            <a:off x="6096001" y="4616450"/>
            <a:ext cx="360363" cy="757238"/>
          </a:xfrm>
          <a:prstGeom prst="wedgeRectCallout">
            <a:avLst>
              <a:gd name="adj1" fmla="val 45935"/>
              <a:gd name="adj2" fmla="val 498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6" name="ลูกศรเชื่อมต่อแบบตรง 18">
            <a:extLst>
              <a:ext uri="{FF2B5EF4-FFF2-40B4-BE49-F238E27FC236}">
                <a16:creationId xmlns:a16="http://schemas.microsoft.com/office/drawing/2014/main" xmlns="" id="{92EE01D2-9938-41D8-90E5-BB6DA48D4817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4887914" y="4275138"/>
            <a:ext cx="1387475" cy="341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คำบรรยายภาพแบบสี่เหลี่ยม 5">
            <a:extLst>
              <a:ext uri="{FF2B5EF4-FFF2-40B4-BE49-F238E27FC236}">
                <a16:creationId xmlns:a16="http://schemas.microsoft.com/office/drawing/2014/main" xmlns="" id="{361F198D-8E05-44E9-982C-8590B87A46C3}"/>
              </a:ext>
            </a:extLst>
          </p:cNvPr>
          <p:cNvSpPr/>
          <p:nvPr/>
        </p:nvSpPr>
        <p:spPr>
          <a:xfrm>
            <a:off x="5087938" y="4581525"/>
            <a:ext cx="360362" cy="757238"/>
          </a:xfrm>
          <a:prstGeom prst="wedgeRectCallout">
            <a:avLst>
              <a:gd name="adj1" fmla="val 45935"/>
              <a:gd name="adj2" fmla="val 498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1">
            <a:extLst>
              <a:ext uri="{FF2B5EF4-FFF2-40B4-BE49-F238E27FC236}">
                <a16:creationId xmlns:a16="http://schemas.microsoft.com/office/drawing/2014/main" xmlns="" id="{C3E39272-2C16-44EB-8CFE-6A34A21B8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56291F-27C2-4BF7-8086-1D7406B089F8}" type="slidenum">
              <a:rPr lang="th-TH" altLang="th-TH" sz="1200">
                <a:solidFill>
                  <a:srgbClr val="89898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th-TH" altLang="th-TH" sz="1200">
              <a:solidFill>
                <a:srgbClr val="89898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1989" name="รูปภาพ 7">
            <a:extLst>
              <a:ext uri="{FF2B5EF4-FFF2-40B4-BE49-F238E27FC236}">
                <a16:creationId xmlns:a16="http://schemas.microsoft.com/office/drawing/2014/main" xmlns="" id="{D632BB01-5A75-43E1-9F43-163CEBB71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9" t="11549" r="23378" b="7584"/>
          <a:stretch>
            <a:fillRect/>
          </a:stretch>
        </p:blipFill>
        <p:spPr bwMode="auto">
          <a:xfrm>
            <a:off x="1631504" y="185737"/>
            <a:ext cx="586422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คำบรรยายภาพแบบสี่เหลี่ยม 2">
            <a:extLst>
              <a:ext uri="{FF2B5EF4-FFF2-40B4-BE49-F238E27FC236}">
                <a16:creationId xmlns:a16="http://schemas.microsoft.com/office/drawing/2014/main" xmlns="" id="{C6798047-3D09-47C3-BF89-444A7DE566C7}"/>
              </a:ext>
            </a:extLst>
          </p:cNvPr>
          <p:cNvSpPr/>
          <p:nvPr/>
        </p:nvSpPr>
        <p:spPr>
          <a:xfrm>
            <a:off x="6723063" y="4916488"/>
            <a:ext cx="2305050" cy="1439862"/>
          </a:xfrm>
          <a:prstGeom prst="wedgeRectCallout">
            <a:avLst>
              <a:gd name="adj1" fmla="val -146919"/>
              <a:gd name="adj2" fmla="val -221026"/>
            </a:avLst>
          </a:prstGeom>
          <a:solidFill>
            <a:srgbClr val="00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นำมาจาก</a:t>
            </a:r>
          </a:p>
          <a:p>
            <a:pPr algn="ctr">
              <a:defRPr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ช่องปัจจัยเสี่ยง</a:t>
            </a:r>
          </a:p>
          <a:p>
            <a:pPr algn="ctr">
              <a:defRPr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ของแบบ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</a:p>
        </p:txBody>
      </p:sp>
      <p:sp>
        <p:nvSpPr>
          <p:cNvPr id="12" name="คำบรรยายภาพแบบสี่เหลี่ยม 4">
            <a:extLst>
              <a:ext uri="{FF2B5EF4-FFF2-40B4-BE49-F238E27FC236}">
                <a16:creationId xmlns:a16="http://schemas.microsoft.com/office/drawing/2014/main" xmlns="" id="{98932E55-29F3-4851-8EAE-F79811B50085}"/>
              </a:ext>
            </a:extLst>
          </p:cNvPr>
          <p:cNvSpPr/>
          <p:nvPr/>
        </p:nvSpPr>
        <p:spPr>
          <a:xfrm>
            <a:off x="7204076" y="2708275"/>
            <a:ext cx="2189163" cy="1441450"/>
          </a:xfrm>
          <a:prstGeom prst="wedgeRectCallout">
            <a:avLst>
              <a:gd name="adj1" fmla="val -138906"/>
              <a:gd name="adj2" fmla="val -67051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นำมาจาก</a:t>
            </a:r>
          </a:p>
          <a:p>
            <a:pPr algn="ctr">
              <a:defRPr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ช่องปัจจัยเสี่ยง</a:t>
            </a:r>
          </a:p>
          <a:p>
            <a:pPr algn="ctr">
              <a:defRPr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ของแบบ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1">
            <a:extLst>
              <a:ext uri="{FF2B5EF4-FFF2-40B4-BE49-F238E27FC236}">
                <a16:creationId xmlns:a16="http://schemas.microsoft.com/office/drawing/2014/main" xmlns="" id="{69DCFBA4-9BAB-4BAA-A890-B3607DCE8B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B7B2B7-C169-404D-8E2F-206A33792237}" type="slidenum">
              <a:rPr lang="th-TH" altLang="th-TH" sz="1200">
                <a:solidFill>
                  <a:srgbClr val="89898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th-TH" altLang="th-TH" sz="1200">
              <a:solidFill>
                <a:srgbClr val="89898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6020" name="รูปภาพ 5">
            <a:extLst>
              <a:ext uri="{FF2B5EF4-FFF2-40B4-BE49-F238E27FC236}">
                <a16:creationId xmlns:a16="http://schemas.microsoft.com/office/drawing/2014/main" xmlns="" id="{AB25A47E-2CF2-4222-933C-B7CA57405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9" y="185739"/>
            <a:ext cx="10509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AutoShape 2">
            <a:extLst>
              <a:ext uri="{FF2B5EF4-FFF2-40B4-BE49-F238E27FC236}">
                <a16:creationId xmlns:a16="http://schemas.microsoft.com/office/drawing/2014/main" xmlns="" id="{917D746D-B23C-48DB-B7A0-21C65FF31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4445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5600" b="1" dirty="0">
                <a:solidFill>
                  <a:srgbClr val="FFFF00"/>
                </a:solidFill>
                <a:latin typeface="TH Sarabun PSK"/>
                <a:cs typeface="TH SarabunPSK" panose="020B0500040200020003" pitchFamily="34" charset="-34"/>
              </a:rPr>
              <a:t>การจัดส่งเอกสาร</a:t>
            </a:r>
          </a:p>
        </p:txBody>
      </p:sp>
      <p:sp>
        <p:nvSpPr>
          <p:cNvPr id="86022" name="ตัวแทนหมายเลขภาพนิ่ง 1">
            <a:extLst>
              <a:ext uri="{FF2B5EF4-FFF2-40B4-BE49-F238E27FC236}">
                <a16:creationId xmlns:a16="http://schemas.microsoft.com/office/drawing/2014/main" xmlns="" id="{E8365945-62F8-4528-BF68-F3D12CA9F63B}"/>
              </a:ext>
            </a:extLst>
          </p:cNvPr>
          <p:cNvSpPr txBox="1">
            <a:spLocks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F526E9F-E79E-4676-9B75-5DE67095DAC7}" type="slidenum">
              <a:rPr lang="th-TH" altLang="th-TH" sz="1200">
                <a:solidFill>
                  <a:srgbClr val="89898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th-TH" altLang="th-TH" sz="1200">
              <a:solidFill>
                <a:srgbClr val="89898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ตัวแทนเนื้อหา 2">
            <a:extLst>
              <a:ext uri="{FF2B5EF4-FFF2-40B4-BE49-F238E27FC236}">
                <a16:creationId xmlns:a16="http://schemas.microsoft.com/office/drawing/2014/main" xmlns="" id="{2E0C54BC-DA72-481C-BA85-C4A1A8FF060F}"/>
              </a:ext>
            </a:extLst>
          </p:cNvPr>
          <p:cNvSpPr txBox="1">
            <a:spLocks/>
          </p:cNvSpPr>
          <p:nvPr/>
        </p:nvSpPr>
        <p:spPr>
          <a:xfrm>
            <a:off x="1765300" y="749301"/>
            <a:ext cx="8274050" cy="1223963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อนุมัติ ผบ.ทอ. เมื่อ ๒๐ ส.ค.๖๑ ท้ายหนังสือ สตน.ทอ.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 กห ๐๖๑๓.๓/๑๒๙๘ ลง ๑๕ ส.ค.๖๑</a:t>
            </a:r>
          </a:p>
        </p:txBody>
      </p:sp>
      <p:pic>
        <p:nvPicPr>
          <p:cNvPr id="86024" name="รูปภาพ 9">
            <a:extLst>
              <a:ext uri="{FF2B5EF4-FFF2-40B4-BE49-F238E27FC236}">
                <a16:creationId xmlns:a16="http://schemas.microsoft.com/office/drawing/2014/main" xmlns="" id="{750826B8-200E-4E27-A1EE-55A56CCD5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t="19362" r="5939" b="12140"/>
          <a:stretch>
            <a:fillRect/>
          </a:stretch>
        </p:blipFill>
        <p:spPr bwMode="auto">
          <a:xfrm>
            <a:off x="1765301" y="1757363"/>
            <a:ext cx="8723313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>
            <a:extLst>
              <a:ext uri="{FF2B5EF4-FFF2-40B4-BE49-F238E27FC236}">
                <a16:creationId xmlns:a16="http://schemas.microsoft.com/office/drawing/2014/main" xmlns="" id="{DC6BFD64-7ABD-45DD-920D-204D3CC6E7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12566F-1AAC-4196-B605-7A83B91D69DF}" type="slidenum">
              <a:rPr lang="th-TH" altLang="th-TH" sz="1200">
                <a:solidFill>
                  <a:srgbClr val="89898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th-TH" altLang="th-TH" sz="1200">
              <a:solidFill>
                <a:srgbClr val="89898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293" name="Slide Number Placeholder 1">
            <a:extLst>
              <a:ext uri="{FF2B5EF4-FFF2-40B4-BE49-F238E27FC236}">
                <a16:creationId xmlns:a16="http://schemas.microsoft.com/office/drawing/2014/main" xmlns="" id="{D5F7E398-2E35-4B0C-B4C4-0B331C30E04F}"/>
              </a:ext>
            </a:extLst>
          </p:cNvPr>
          <p:cNvSpPr txBox="1">
            <a:spLocks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E74D21F-8A8B-46AE-B453-0FB7AA74F5F1}" type="slidenum">
              <a:rPr lang="th-TH" altLang="th-TH" sz="1200">
                <a:solidFill>
                  <a:srgbClr val="89898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th-TH" altLang="th-TH" sz="1200">
              <a:solidFill>
                <a:srgbClr val="89898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295" name="รูปภาพ 6">
            <a:extLst>
              <a:ext uri="{FF2B5EF4-FFF2-40B4-BE49-F238E27FC236}">
                <a16:creationId xmlns:a16="http://schemas.microsoft.com/office/drawing/2014/main" xmlns="" id="{C732E58A-22DF-41FA-9B2C-CB3D02BF0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t="24136" r="18118" b="14569"/>
          <a:stretch>
            <a:fillRect/>
          </a:stretch>
        </p:blipFill>
        <p:spPr bwMode="auto">
          <a:xfrm>
            <a:off x="1524000" y="122278"/>
            <a:ext cx="9144000" cy="6677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4"/>
          <p:cNvSpPr>
            <a:spLocks noChangeShapeType="1"/>
          </p:cNvSpPr>
          <p:nvPr/>
        </p:nvSpPr>
        <p:spPr bwMode="auto">
          <a:xfrm>
            <a:off x="0" y="785813"/>
            <a:ext cx="12192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ngsana New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047754" y="357192"/>
            <a:ext cx="6728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PSK"/>
                <a:cs typeface="TH Sarabun New" panose="020B0500040200020003" pitchFamily="34" charset="-34"/>
              </a:rPr>
              <a:t>คณะอนุกรรมการบริหารความเสี่ยงของกองทัพอากาศ</a:t>
            </a:r>
          </a:p>
        </p:txBody>
      </p:sp>
      <p:pic>
        <p:nvPicPr>
          <p:cNvPr id="15364" name="Picture 5" descr="C:\Users\PC\Pictures\535px-Royal_Thai_Air_Force_Seal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8" y="155575"/>
            <a:ext cx="100753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ECD74-B416-401D-B0A0-788F77A3AB22}" type="slidenum"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449327" y="929978"/>
            <a:ext cx="9433048" cy="635000"/>
          </a:xfrm>
        </p:spPr>
        <p:txBody>
          <a:bodyPr/>
          <a:lstStyle/>
          <a:p>
            <a:pPr eaLnBrk="1" hangingPunct="1">
              <a:defRPr/>
            </a:pPr>
            <a:r>
              <a:rPr lang="th-TH" sz="3200" b="1" dirty="0">
                <a:solidFill>
                  <a:srgbClr val="FFFF00"/>
                </a:solidFill>
                <a:effectLst/>
                <a:latin typeface="TH Sarabun New" panose="020B0500040200020003" pitchFamily="34" charset="-34"/>
                <a:cs typeface="TH SarabunPSK" panose="020B0500040200020003" pitchFamily="34" charset="-34"/>
              </a:rPr>
              <a:t>ข้อขัดข้อง / ข้อเสนอแนะ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31749" y="6615180"/>
            <a:ext cx="12395201" cy="2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 	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xmlns="" id="{FD5B1374-25ED-413D-85ED-F97D2E797276}"/>
              </a:ext>
            </a:extLst>
          </p:cNvPr>
          <p:cNvSpPr txBox="1"/>
          <p:nvPr/>
        </p:nvSpPr>
        <p:spPr>
          <a:xfrm>
            <a:off x="765251" y="1930782"/>
            <a:ext cx="1080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cs typeface="TH SarabunPSK" panose="020B0500040200020003" pitchFamily="34" charset="-34"/>
              </a:rPr>
              <a:t>๑.  หน.สายวิทยาการไม่ทราบความเสี่ยงของแต่ละ นขต.ทอ.ส่งผลให้การจัดทำทะเบียนความเสี่ยง</a:t>
            </a:r>
          </a:p>
          <a:p>
            <a:r>
              <a:rPr lang="th-TH" dirty="0">
                <a:cs typeface="TH SarabunPSK" panose="020B0500040200020003" pitchFamily="34" charset="-34"/>
              </a:rPr>
              <a:t>      ของหน่วย หน.สายวิทยาการ ยังไม่ครอบคลุมภารกิจ/กิจกรรม เพื่อเป็นฐานข้อมูลความเสี่ยงและเชื่อมโยงงาน</a:t>
            </a:r>
          </a:p>
          <a:p>
            <a:r>
              <a:rPr lang="th-TH" dirty="0">
                <a:cs typeface="TH SarabunPSK" panose="020B0500040200020003" pitchFamily="34" charset="-34"/>
              </a:rPr>
              <a:t>      ที่มีความเสี่ยงที่เกี่ยวข้องกัน</a:t>
            </a:r>
          </a:p>
          <a:p>
            <a:r>
              <a:rPr lang="th-TH" dirty="0">
                <a:cs typeface="TH SarabunPSK" panose="020B0500040200020003" pitchFamily="34" charset="-34"/>
              </a:rPr>
              <a:t>     </a:t>
            </a:r>
            <a:r>
              <a:rPr lang="th-TH" u="sng" dirty="0">
                <a:cs typeface="TH SarabunPSK" panose="020B0500040200020003" pitchFamily="34" charset="-34"/>
              </a:rPr>
              <a:t>ข้อเสนอแนะ</a:t>
            </a:r>
            <a:r>
              <a:rPr lang="th-TH" dirty="0">
                <a:cs typeface="TH SarabunPSK" panose="020B0500040200020003" pitchFamily="34" charset="-34"/>
              </a:rPr>
              <a:t>  จัดทำโปรแกรมแอปพลิ</a:t>
            </a:r>
            <a:r>
              <a:rPr lang="th-TH" dirty="0" err="1">
                <a:cs typeface="TH SarabunPSK" panose="020B0500040200020003" pitchFamily="34" charset="-34"/>
              </a:rPr>
              <a:t>เค</a:t>
            </a:r>
            <a:r>
              <a:rPr lang="th-TH" dirty="0">
                <a:cs typeface="TH SarabunPSK" panose="020B0500040200020003" pitchFamily="34" charset="-34"/>
              </a:rPr>
              <a:t>ชันเชื่อมโยงข้อมูลให้ นกข.สามารถเข้าดูข้อมูลเท่าที่จำเป็นได้</a:t>
            </a:r>
          </a:p>
          <a:p>
            <a:endParaRPr lang="th-TH" dirty="0">
              <a:cs typeface="TH SarabunPSK" panose="020B0500040200020003" pitchFamily="34" charset="-34"/>
            </a:endParaRPr>
          </a:p>
          <a:p>
            <a:r>
              <a:rPr lang="th-TH" dirty="0">
                <a:cs typeface="TH SarabunPSK" panose="020B0500040200020003" pitchFamily="34" charset="-34"/>
              </a:rPr>
              <a:t>๒.  แบบรายงานที่ นขต.ทอ.จัดส่งในรูปของไฟล์ </a:t>
            </a:r>
            <a:r>
              <a:rPr lang="en-US" dirty="0">
                <a:latin typeface="TH Sarabun PSK"/>
                <a:cs typeface="TH SarabunPSK" panose="020B0500040200020003" pitchFamily="34" charset="-34"/>
              </a:rPr>
              <a:t>pdf</a:t>
            </a:r>
            <a:r>
              <a:rPr lang="th-TH" dirty="0">
                <a:cs typeface="TH SarabunPSK" panose="020B0500040200020003" pitchFamily="34" charset="-34"/>
              </a:rPr>
              <a:t>.ไม่สามารถแก้ไขได้</a:t>
            </a:r>
          </a:p>
          <a:p>
            <a:r>
              <a:rPr lang="th-TH" dirty="0">
                <a:cs typeface="TH SarabunPSK" panose="020B0500040200020003" pitchFamily="34" charset="-34"/>
              </a:rPr>
              <a:t>      </a:t>
            </a:r>
            <a:r>
              <a:rPr lang="th-TH" u="sng" dirty="0">
                <a:cs typeface="TH SarabunPSK" panose="020B0500040200020003" pitchFamily="34" charset="-34"/>
              </a:rPr>
              <a:t>ข้อเสนอแนะ</a:t>
            </a:r>
            <a:r>
              <a:rPr lang="th-TH" dirty="0">
                <a:cs typeface="TH SarabunPSK" panose="020B0500040200020003" pitchFamily="34" charset="-34"/>
              </a:rPr>
              <a:t>  อาจขอให้ นขต.ทอ.ส่งไฟล์ข้อมูลต้นฉบับควบคู่กับไฟล์ </a:t>
            </a:r>
            <a:r>
              <a:rPr lang="en-US" dirty="0">
                <a:latin typeface="TH Sarabun PSK"/>
                <a:cs typeface="TH SarabunPSK" panose="020B0500040200020003" pitchFamily="34" charset="-34"/>
              </a:rPr>
              <a:t>pdf</a:t>
            </a:r>
            <a:r>
              <a:rPr lang="th-TH" dirty="0">
                <a:cs typeface="TH SarabunPSK" panose="020B0500040200020003" pitchFamily="34" charset="-34"/>
              </a:rPr>
              <a:t>.ด้วย</a:t>
            </a:r>
            <a:endParaRPr lang="th-TH" u="sng" dirty="0">
              <a:cs typeface="TH SarabunPSK" panose="020B0500040200020003" pitchFamily="34" charset="-34"/>
            </a:endParaRPr>
          </a:p>
          <a:p>
            <a:pPr marL="514350" indent="-514350">
              <a:buAutoNum type="thaiNum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23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ัวแทนเนื้อหา 1">
            <a:extLst>
              <a:ext uri="{FF2B5EF4-FFF2-40B4-BE49-F238E27FC236}">
                <a16:creationId xmlns:a16="http://schemas.microsoft.com/office/drawing/2014/main" xmlns="" id="{F35FA726-C050-48F8-9455-62082890E5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57011"/>
              </p:ext>
            </p:extLst>
          </p:nvPr>
        </p:nvGraphicFramePr>
        <p:xfrm>
          <a:off x="2415344" y="1381250"/>
          <a:ext cx="7272806" cy="5216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3017">
                  <a:extLst>
                    <a:ext uri="{9D8B030D-6E8A-4147-A177-3AD203B41FA5}">
                      <a16:colId xmlns:a16="http://schemas.microsoft.com/office/drawing/2014/main" xmlns="" val="2563302895"/>
                    </a:ext>
                  </a:extLst>
                </a:gridCol>
                <a:gridCol w="1706433">
                  <a:extLst>
                    <a:ext uri="{9D8B030D-6E8A-4147-A177-3AD203B41FA5}">
                      <a16:colId xmlns:a16="http://schemas.microsoft.com/office/drawing/2014/main" xmlns="" val="4115098585"/>
                    </a:ext>
                  </a:extLst>
                </a:gridCol>
                <a:gridCol w="2502661">
                  <a:extLst>
                    <a:ext uri="{9D8B030D-6E8A-4147-A177-3AD203B41FA5}">
                      <a16:colId xmlns:a16="http://schemas.microsoft.com/office/drawing/2014/main" xmlns="" val="2741108557"/>
                    </a:ext>
                  </a:extLst>
                </a:gridCol>
                <a:gridCol w="2270695">
                  <a:extLst>
                    <a:ext uri="{9D8B030D-6E8A-4147-A177-3AD203B41FA5}">
                      <a16:colId xmlns:a16="http://schemas.microsoft.com/office/drawing/2014/main" xmlns="" val="4194312730"/>
                    </a:ext>
                  </a:extLst>
                </a:gridCol>
              </a:tblGrid>
              <a:tr h="372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ครั้งที่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ว.ด.ป.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หน่วย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หมายเหตุ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4160828"/>
                  </a:ext>
                </a:extLst>
              </a:tr>
              <a:tr h="372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๑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๔ ก.ย.๖๑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สนภ.ทอ.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หน่วยร้องขอ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6591399"/>
                  </a:ext>
                </a:extLst>
              </a:tr>
              <a:tr h="372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๒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๓๐ ต.ค.๖๑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จร.ทอ.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หน่วยร้องขอ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5834885"/>
                  </a:ext>
                </a:extLst>
              </a:tr>
              <a:tr h="372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๓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๑๖ ม.ค.๖๒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ศลภ.คปอ.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หน่วยร้องขอ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66363561"/>
                  </a:ext>
                </a:extLst>
              </a:tr>
              <a:tr h="372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๔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๒๒ ม.ค.๖๒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สก.ทอ.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หน่วยร้องขอ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71509896"/>
                  </a:ext>
                </a:extLst>
              </a:tr>
              <a:tr h="372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๕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๒๔ ม.ค.๖๒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บน.๔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การชี้แจงหน่วยรับตรวจ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86905948"/>
                  </a:ext>
                </a:extLst>
              </a:tr>
              <a:tr h="372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๖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๒๘ ม.ค.๖๒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สบ.ทอ.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หน่วยร้องขอ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44283607"/>
                  </a:ext>
                </a:extLst>
              </a:tr>
              <a:tr h="372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๗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๒๙ ม.ค.๖๒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บน.๖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หน่วยร้องขอ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28324786"/>
                  </a:ext>
                </a:extLst>
              </a:tr>
              <a:tr h="372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๘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๗ ก.พ. ๖๒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บน.๗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การชี้แจงหน่วยรับตรวจ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62775004"/>
                  </a:ext>
                </a:extLst>
              </a:tr>
              <a:tr h="372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๑๒ ก.พ.๖๒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บน.๔๑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หน่วยร้องขอ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92572854"/>
                  </a:ext>
                </a:extLst>
              </a:tr>
              <a:tr h="372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๑๐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๑๕ ก.พ.๖๒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บน.๒๓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การชี้แจงหน่วยรับตรวจ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57307035"/>
                  </a:ext>
                </a:extLst>
              </a:tr>
              <a:tr h="372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๑๑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๑๘ ก.พ.๖๒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รร.การบิน, รพ.จันทรุเบกษา พอ.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การชี้แจงหน่วยรับตรวจ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21443350"/>
                  </a:ext>
                </a:extLst>
              </a:tr>
              <a:tr h="372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๑๒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๒๗ ก.พ.๖๒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บน.๒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การชี้แจงหน่วยรับตรวจ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0837046"/>
                  </a:ext>
                </a:extLst>
              </a:tr>
              <a:tr h="372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๑๓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๑๓ มี.ค.๖๒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บน.๕๖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การชี้แจงหน่วยรับตรวจ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0545904"/>
                  </a:ext>
                </a:extLst>
              </a:tr>
            </a:tbl>
          </a:graphicData>
        </a:graphic>
      </p:graphicFrame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C620DF6-C1CD-4D8C-9387-E51949E8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96D3-C94F-410B-8A64-CF9106BB522D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DEC5A548-CD76-43F3-BBE8-0453A030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723" y="347775"/>
            <a:ext cx="6728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PSK"/>
                <a:cs typeface="TH Sarabun New" panose="020B0500040200020003" pitchFamily="34" charset="-34"/>
              </a:rPr>
              <a:t>คณะอนุกรรมการบริหารความเสี่ยงของกองทัพอากาศ</a:t>
            </a:r>
          </a:p>
        </p:txBody>
      </p:sp>
      <p:pic>
        <p:nvPicPr>
          <p:cNvPr id="6" name="Picture 5" descr="C:\Users\PC\Pictures\535px-Royal_Thai_Air_Force_Seal_svg.png">
            <a:extLst>
              <a:ext uri="{FF2B5EF4-FFF2-40B4-BE49-F238E27FC236}">
                <a16:creationId xmlns:a16="http://schemas.microsoft.com/office/drawing/2014/main" xmlns="" id="{731CD2C9-23DD-4C5B-87AD-6F17ED76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8" y="155575"/>
            <a:ext cx="100753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0D4FF3DA-83F7-4AD9-8E13-3DD30DD98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5344" y="857380"/>
            <a:ext cx="73613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กิจกรรมการให้คำปรึกษาแนวทางปฏิบัติตามกระบวนการบริหารความเสี่ยง</a:t>
            </a:r>
            <a:endParaRPr lang="en-US" altLang="th-TH" sz="1800" dirty="0"/>
          </a:p>
        </p:txBody>
      </p:sp>
    </p:spTree>
    <p:extLst>
      <p:ext uri="{BB962C8B-B14F-4D97-AF65-F5344CB8AC3E}">
        <p14:creationId xmlns:p14="http://schemas.microsoft.com/office/powerpoint/2010/main" val="291012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CF8D4D68-B45F-4A70-A0F4-ECEE258B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35" y="1412776"/>
            <a:ext cx="9345701" cy="4464495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solidFill>
                  <a:srgbClr val="FFC000"/>
                </a:solidFill>
                <a:effectLst/>
                <a:cs typeface="TH SarabunPSK" panose="020B0500040200020003" pitchFamily="34" charset="-34"/>
              </a:rPr>
              <a:t>ติดตามทวงถามตามกรอบระยะเวลา</a:t>
            </a:r>
          </a:p>
          <a:p>
            <a:pPr marL="0" indent="0">
              <a:buNone/>
            </a:pPr>
            <a:r>
              <a:rPr lang="th-TH" b="1" u="sng" dirty="0">
                <a:effectLst/>
                <a:cs typeface="TH SarabunPSK" panose="020B0500040200020003" pitchFamily="34" charset="-34"/>
              </a:rPr>
              <a:t>ผลการดำเนินงาน</a:t>
            </a:r>
            <a:endParaRPr lang="en-US" b="1" dirty="0">
              <a:effectLst/>
              <a:cs typeface="TH SarabunPSK" panose="020B0500040200020003" pitchFamily="34" charset="-34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th-TH" b="1" dirty="0">
                <a:effectLst/>
                <a:cs typeface="TH SarabunPSK" panose="020B0500040200020003" pitchFamily="34" charset="-34"/>
              </a:rPr>
              <a:t>หน่วยส่วนใหญ่มีการดำเนินการจัดส่งแบบรายงานให้ สพร.ทอ.และ สตน.ทอ.แล้ว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h-TH" b="1" dirty="0">
                <a:effectLst/>
                <a:cs typeface="TH SarabunPSK" panose="020B0500040200020003" pitchFamily="34" charset="-34"/>
              </a:rPr>
              <a:t>อย่างไรก็ตามยังมีบางหน่วยที่ยังมิได้จัดส่ง หรือจัดส่งไม่ครบถ้วน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h-TH" b="1" dirty="0">
                <a:effectLst/>
                <a:cs typeface="TH SarabunPSK" panose="020B0500040200020003" pitchFamily="34" charset="-34"/>
              </a:rPr>
              <a:t>ได้มีการติดตามทวงถามแล้ว  หน่วยจะได้ดำเนินการจัดส่งให้ครบถ้วนต่อไป</a:t>
            </a:r>
            <a:endParaRPr lang="en-US" dirty="0">
              <a:effectLst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C620DF6-C1CD-4D8C-9387-E51949E8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96D3-C94F-410B-8A64-CF9106BB522D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DEC5A548-CD76-43F3-BBE8-0453A030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4" y="357192"/>
            <a:ext cx="6728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PSK"/>
                <a:cs typeface="TH Sarabun New" panose="020B0500040200020003" pitchFamily="34" charset="-34"/>
              </a:rPr>
              <a:t>คณะอนุกรรมการบริหารความเสี่ยงของกองทัพอากาศ</a:t>
            </a:r>
          </a:p>
        </p:txBody>
      </p:sp>
      <p:pic>
        <p:nvPicPr>
          <p:cNvPr id="6" name="Picture 5" descr="C:\Users\PC\Pictures\535px-Royal_Thai_Air_Force_Seal_svg.png">
            <a:extLst>
              <a:ext uri="{FF2B5EF4-FFF2-40B4-BE49-F238E27FC236}">
                <a16:creationId xmlns:a16="http://schemas.microsoft.com/office/drawing/2014/main" xmlns="" id="{731CD2C9-23DD-4C5B-87AD-6F17ED76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8" y="155575"/>
            <a:ext cx="100753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4835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C620DF6-C1CD-4D8C-9387-E51949E8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96D3-C94F-410B-8A64-CF9106BB522D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endParaRPr lang="th-TH">
              <a:solidFill>
                <a:srgbClr val="FFFFFF"/>
              </a:solidFill>
            </a:endParaRPr>
          </a:p>
        </p:txBody>
      </p:sp>
      <p:graphicFrame>
        <p:nvGraphicFramePr>
          <p:cNvPr id="7" name="วัตถุ 6">
            <a:extLst>
              <a:ext uri="{FF2B5EF4-FFF2-40B4-BE49-F238E27FC236}">
                <a16:creationId xmlns:a16="http://schemas.microsoft.com/office/drawing/2014/main" xmlns="" id="{A63C6562-3D30-456E-A8CA-75DDFA172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915697"/>
              </p:ext>
            </p:extLst>
          </p:nvPr>
        </p:nvGraphicFramePr>
        <p:xfrm>
          <a:off x="0" y="0"/>
          <a:ext cx="5951984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4" imgW="6600779" imgH="8753432" progId="Excel.Sheet.12">
                  <p:embed/>
                </p:oleObj>
              </mc:Choice>
              <mc:Fallback>
                <p:oleObj name="Worksheet" r:id="rId4" imgW="6600779" imgH="87534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5951984" cy="6858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วัตถุ 7">
            <a:extLst>
              <a:ext uri="{FF2B5EF4-FFF2-40B4-BE49-F238E27FC236}">
                <a16:creationId xmlns:a16="http://schemas.microsoft.com/office/drawing/2014/main" xmlns="" id="{AF5835D7-B754-42EA-B371-AD3E897DB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133633"/>
              </p:ext>
            </p:extLst>
          </p:nvPr>
        </p:nvGraphicFramePr>
        <p:xfrm>
          <a:off x="6023992" y="0"/>
          <a:ext cx="612068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7" imgW="6600779" imgH="5029359" progId="Excel.Sheet.12">
                  <p:embed/>
                </p:oleObj>
              </mc:Choice>
              <mc:Fallback>
                <p:oleObj name="Worksheet" r:id="rId7" imgW="6600779" imgH="50293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23992" y="0"/>
                        <a:ext cx="612068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949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CF8D4D68-B45F-4A70-A0F4-ECEE258B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971544"/>
            <a:ext cx="11593288" cy="5529264"/>
          </a:xfrm>
        </p:spPr>
        <p:txBody>
          <a:bodyPr/>
          <a:lstStyle/>
          <a:p>
            <a:pPr marL="0" indent="0" algn="ctr">
              <a:buNone/>
            </a:pPr>
            <a:r>
              <a:rPr lang="th-TH" b="1" dirty="0">
                <a:solidFill>
                  <a:srgbClr val="FFC000"/>
                </a:solidFill>
                <a:effectLst/>
                <a:latin typeface="TH Sarabun PSK"/>
                <a:cs typeface="TH SarabunPSK" panose="020B0500040200020003" pitchFamily="34" charset="-34"/>
              </a:rPr>
              <a:t>สรุปผลการตรวจ และรายงานภายใน ต.ค. </a:t>
            </a:r>
          </a:p>
          <a:p>
            <a:pPr marL="0" indent="0">
              <a:buNone/>
            </a:pPr>
            <a:r>
              <a:rPr lang="th-TH" b="1" u="sng" dirty="0">
                <a:effectLst/>
                <a:latin typeface="TH Sarabun PSK"/>
                <a:cs typeface="TH SarabunPSK" panose="020B0500040200020003" pitchFamily="34" charset="-34"/>
              </a:rPr>
              <a:t>ผลการดำเนินงาน</a:t>
            </a:r>
            <a:r>
              <a:rPr lang="th-TH" b="1" dirty="0">
                <a:solidFill>
                  <a:srgbClr val="FFC000"/>
                </a:solidFill>
                <a:effectLst/>
                <a:latin typeface="TH Sarabun PSK"/>
                <a:cs typeface="TH SarabunPSK" panose="020B0500040200020003" pitchFamily="34" charset="-34"/>
              </a:rPr>
              <a:t>  </a:t>
            </a:r>
            <a:r>
              <a:rPr lang="th-TH" b="1" dirty="0">
                <a:effectLst/>
                <a:latin typeface="TH Sarabun PSK"/>
                <a:cs typeface="TH SarabunPSK" panose="020B0500040200020003" pitchFamily="34" charset="-34"/>
              </a:rPr>
              <a:t>สตน.ทอ.ได้สรุปผลการวิเคราะห์/ประเมินผลแผนบริหารความเสี่ยงของ นขต.ทอ.ประจำปีงบประมาณ ๖๑ นำเรียน ผบ.ทอ. ตามหนังสือ สตน.ทอ.ที่ กห ๐๖๑๓.๓/๑๖๙๒ ลง ๑๙ ต.ค.๖๑ และได้สำเนารายงานเสนอ นขต.ทอ. และ คณอก.บริหารความเสี่ยงของ ทอ.ตามหนังสือ สตน.ทอ.</a:t>
            </a:r>
            <a:br>
              <a:rPr lang="th-TH" b="1" dirty="0">
                <a:effectLst/>
                <a:latin typeface="TH Sarabun PSK"/>
                <a:cs typeface="TH SarabunPSK" panose="020B0500040200020003" pitchFamily="34" charset="-34"/>
              </a:rPr>
            </a:br>
            <a:r>
              <a:rPr lang="th-TH" b="1" dirty="0">
                <a:effectLst/>
                <a:latin typeface="TH Sarabun PSK"/>
                <a:cs typeface="TH SarabunPSK" panose="020B0500040200020003" pitchFamily="34" charset="-34"/>
              </a:rPr>
              <a:t>ที่ กห ๐๖๑๓.๓/๑๗๔๔ และ ๑๗๔๗ ลง ๓๑ ต.ค.๖๑ มีการสรุปดังนี้</a:t>
            </a:r>
            <a:endParaRPr lang="en-US" b="1" dirty="0">
              <a:effectLst/>
              <a:latin typeface="TH Sarabun PSK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effectLst/>
                <a:latin typeface="TH Sarabun PSK"/>
                <a:cs typeface="TH SarabunPSK" panose="020B0500040200020003" pitchFamily="34" charset="-34"/>
              </a:rPr>
              <a:t>		- สรุปทะเบียนความเสี่ยงที่ได้จาก แบบ </a:t>
            </a:r>
            <a:r>
              <a:rPr lang="en-US" b="1" dirty="0">
                <a:effectLst/>
                <a:latin typeface="TH Sarabun PSK"/>
                <a:cs typeface="TH SarabunPSK" panose="020B0500040200020003" pitchFamily="34" charset="-34"/>
              </a:rPr>
              <a:t>RR</a:t>
            </a:r>
            <a:r>
              <a:rPr lang="th-TH" b="1" dirty="0">
                <a:effectLst/>
                <a:latin typeface="TH Sarabun PSK"/>
                <a:cs typeface="TH SarabunPSK" panose="020B0500040200020003" pitchFamily="34" charset="-34"/>
              </a:rPr>
              <a:t> </a:t>
            </a:r>
            <a:endParaRPr lang="en-US" b="1" dirty="0">
              <a:effectLst/>
              <a:latin typeface="TH Sarabun PSK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effectLst/>
                <a:latin typeface="TH Sarabun PSK"/>
                <a:cs typeface="TH SarabunPSK" panose="020B0500040200020003" pitchFamily="34" charset="-34"/>
              </a:rPr>
              <a:t>		- สรุปปัจจัยเสี่ยงที่ได้จากแผนบริหารความเสี่ยงตามแบบ </a:t>
            </a:r>
            <a:r>
              <a:rPr lang="en-US" b="1" dirty="0">
                <a:effectLst/>
                <a:latin typeface="TH Sarabun PSK"/>
                <a:cs typeface="TH SarabunPSK" panose="020B0500040200020003" pitchFamily="34" charset="-34"/>
              </a:rPr>
              <a:t>R3</a:t>
            </a:r>
          </a:p>
          <a:p>
            <a:pPr marL="0" indent="0">
              <a:buNone/>
            </a:pPr>
            <a:r>
              <a:rPr lang="th-TH" b="1" dirty="0">
                <a:effectLst/>
                <a:latin typeface="TH Sarabun PSK"/>
                <a:cs typeface="TH SarabunPSK" panose="020B0500040200020003" pitchFamily="34" charset="-34"/>
              </a:rPr>
              <a:t>		- สรุปจำนวนแผนบริหารความเสี่ยงที่ได้จากแบบ </a:t>
            </a:r>
            <a:r>
              <a:rPr lang="en-US" b="1" dirty="0">
                <a:effectLst/>
                <a:latin typeface="TH Sarabun PSK"/>
                <a:cs typeface="TH SarabunPSK" panose="020B0500040200020003" pitchFamily="34" charset="-34"/>
              </a:rPr>
              <a:t>RB</a:t>
            </a:r>
          </a:p>
          <a:p>
            <a:pPr marL="0" indent="0">
              <a:buNone/>
            </a:pPr>
            <a:r>
              <a:rPr lang="th-TH" b="1" dirty="0">
                <a:effectLst/>
                <a:latin typeface="TH Sarabun PSK"/>
                <a:cs typeface="TH SarabunPSK" panose="020B0500040200020003" pitchFamily="34" charset="-34"/>
              </a:rPr>
              <a:t>		- สรุปการติดตามผลการบริหารความเสี่ยงที่ได้จากแบบ </a:t>
            </a:r>
            <a:r>
              <a:rPr lang="en-US" b="1" dirty="0">
                <a:effectLst/>
                <a:latin typeface="TH Sarabun PSK"/>
                <a:cs typeface="TH SarabunPSK" panose="020B0500040200020003" pitchFamily="34" charset="-34"/>
              </a:rPr>
              <a:t>R4</a:t>
            </a:r>
          </a:p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C620DF6-C1CD-4D8C-9387-E51949E8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96D3-C94F-410B-8A64-CF9106BB522D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DEC5A548-CD76-43F3-BBE8-0453A030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4" y="357192"/>
            <a:ext cx="6728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PSK"/>
                <a:cs typeface="TH Sarabun New" panose="020B0500040200020003" pitchFamily="34" charset="-34"/>
              </a:rPr>
              <a:t>คณะอนุกรรมการบริหารความเสี่ยงของกองทัพอากาศ</a:t>
            </a:r>
          </a:p>
        </p:txBody>
      </p:sp>
      <p:pic>
        <p:nvPicPr>
          <p:cNvPr id="6" name="Picture 5" descr="C:\Users\PC\Pictures\535px-Royal_Thai_Air_Force_Seal_svg.png">
            <a:extLst>
              <a:ext uri="{FF2B5EF4-FFF2-40B4-BE49-F238E27FC236}">
                <a16:creationId xmlns:a16="http://schemas.microsoft.com/office/drawing/2014/main" xmlns="" id="{731CD2C9-23DD-4C5B-87AD-6F17ED76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8" y="155575"/>
            <a:ext cx="100753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560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CF8D4D68-B45F-4A70-A0F4-ECEE258B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6" y="980729"/>
            <a:ext cx="9950938" cy="5040560"/>
          </a:xfrm>
        </p:spPr>
        <p:txBody>
          <a:bodyPr/>
          <a:lstStyle/>
          <a:p>
            <a:pPr marL="0" indent="0" algn="ctr">
              <a:buNone/>
            </a:pPr>
            <a:r>
              <a:rPr lang="th-TH" sz="4000" b="1" dirty="0">
                <a:effectLst/>
                <a:latin typeface="TH Sarabun PSK"/>
                <a:cs typeface="TH SarabunPSK" panose="020B0500040200020003" pitchFamily="34" charset="-34"/>
              </a:rPr>
              <a:t>หัวข้อการชี้แจง</a:t>
            </a:r>
          </a:p>
          <a:p>
            <a:pPr marL="0" indent="0" algn="ctr">
              <a:buNone/>
            </a:pPr>
            <a:endParaRPr lang="en-US" sz="4000" b="1" dirty="0">
              <a:effectLst/>
              <a:latin typeface="TH Sarabun PSK"/>
              <a:cs typeface="TH SarabunPSK" panose="020B0500040200020003" pitchFamily="34" charset="-34"/>
            </a:endParaRPr>
          </a:p>
          <a:p>
            <a:r>
              <a:rPr lang="th-TH" sz="4000" b="1" dirty="0">
                <a:latin typeface="TH Sarabun PSK"/>
                <a:cs typeface="TH SarabunPSK" panose="020B0500040200020003" pitchFamily="34" charset="-34"/>
              </a:rPr>
              <a:t>ผลการดำเนินการที่ผ่านมา</a:t>
            </a:r>
          </a:p>
          <a:p>
            <a:r>
              <a:rPr lang="th-TH" sz="4000" b="1" dirty="0">
                <a:latin typeface="TH Sarabun PSK"/>
                <a:cs typeface="TH SarabunPSK" panose="020B0500040200020003" pitchFamily="34" charset="-34"/>
              </a:rPr>
              <a:t>หลักเกณฑ์กระทรวงการคลังว่าด้วยมาตรฐานและหลักเกณฑ์ปฏิบัติ</a:t>
            </a:r>
          </a:p>
          <a:p>
            <a:pPr marL="0" indent="0">
              <a:buNone/>
            </a:pPr>
            <a:r>
              <a:rPr lang="th-TH" sz="4000" b="1" dirty="0">
                <a:latin typeface="TH Sarabun PSK"/>
                <a:cs typeface="TH SarabunPSK" panose="020B0500040200020003" pitchFamily="34" charset="-34"/>
              </a:rPr>
              <a:t>   การบริหารจัดการความเสี่ยงสำหรับหน่วยงานของรัฐ พ.ศ.๒๕๖๒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C620DF6-C1CD-4D8C-9387-E51949E8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96D3-C94F-410B-8A64-CF9106BB522D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DEC5A548-CD76-43F3-BBE8-0453A030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4" y="357192"/>
            <a:ext cx="6728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PSK"/>
                <a:cs typeface="TH Sarabun New" panose="020B0500040200020003" pitchFamily="34" charset="-34"/>
              </a:rPr>
              <a:t>คณะอนุกรรมการบริหารความเสี่ยงของกองทัพอากาศ</a:t>
            </a:r>
          </a:p>
        </p:txBody>
      </p:sp>
      <p:pic>
        <p:nvPicPr>
          <p:cNvPr id="6" name="Picture 5" descr="C:\Users\PC\Pictures\535px-Royal_Thai_Air_Force_Seal_svg.png">
            <a:extLst>
              <a:ext uri="{FF2B5EF4-FFF2-40B4-BE49-F238E27FC236}">
                <a16:creationId xmlns:a16="http://schemas.microsoft.com/office/drawing/2014/main" xmlns="" id="{731CD2C9-23DD-4C5B-87AD-6F17ED76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8" y="155575"/>
            <a:ext cx="100753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3811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CF8D4D68-B45F-4A70-A0F4-ECEE258B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31" y="1135583"/>
            <a:ext cx="10972800" cy="4586834"/>
          </a:xfrm>
        </p:spPr>
        <p:txBody>
          <a:bodyPr/>
          <a:lstStyle/>
          <a:p>
            <a:pPr marL="0" indent="0" algn="ctr">
              <a:buNone/>
            </a:pPr>
            <a:r>
              <a:rPr lang="th-TH" b="1" dirty="0">
                <a:solidFill>
                  <a:srgbClr val="FFC000"/>
                </a:solidFill>
                <a:effectLst/>
                <a:latin typeface="TH Sarabun PSK"/>
                <a:cs typeface="TH SarabunPSK" panose="020B0500040200020003" pitchFamily="34" charset="-34"/>
              </a:rPr>
              <a:t>สรุปผลการตรวจ</a:t>
            </a:r>
            <a:endParaRPr lang="th-TH" b="1" dirty="0"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C620DF6-C1CD-4D8C-9387-E51949E8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96D3-C94F-410B-8A64-CF9106BB522D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DEC5A548-CD76-43F3-BBE8-0453A030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4" y="300922"/>
            <a:ext cx="6728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PSK"/>
                <a:cs typeface="TH Sarabun New" panose="020B0500040200020003" pitchFamily="34" charset="-34"/>
              </a:rPr>
              <a:t>คณะอนุกรรมการบริหารความเสี่ยงของกองทัพอากาศ</a:t>
            </a:r>
          </a:p>
        </p:txBody>
      </p:sp>
      <p:pic>
        <p:nvPicPr>
          <p:cNvPr id="6" name="Picture 5" descr="C:\Users\PC\Pictures\535px-Royal_Thai_Air_Force_Seal_svg.png">
            <a:extLst>
              <a:ext uri="{FF2B5EF4-FFF2-40B4-BE49-F238E27FC236}">
                <a16:creationId xmlns:a16="http://schemas.microsoft.com/office/drawing/2014/main" xmlns="" id="{731CD2C9-23DD-4C5B-87AD-6F17ED76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8" y="155575"/>
            <a:ext cx="100753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A91F4DFA-50DD-4A00-9656-A7BD46A76A3C}"/>
              </a:ext>
            </a:extLst>
          </p:cNvPr>
          <p:cNvSpPr txBox="1"/>
          <p:nvPr/>
        </p:nvSpPr>
        <p:spPr>
          <a:xfrm>
            <a:off x="1629843" y="2150213"/>
            <a:ext cx="8791575" cy="2554288"/>
          </a:xfrm>
          <a:prstGeom prst="roundRect">
            <a:avLst/>
          </a:prstGeom>
          <a:solidFill>
            <a:srgbClr val="17375E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442913" algn="l"/>
              </a:tabLst>
              <a:defRPr/>
            </a:pPr>
            <a:r>
              <a:rPr lang="th-TH" sz="3600" b="1" dirty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การจัดทำทะเบียนความเสี่ยงของหน่วย หน.สายวิทยาการ และการจัดทำแผนบริหารความเสี่ยงของ นขต.ทอ.ยังไม่ครอบคลุมตามจำพวกสายวิทยาการและกิจกรรมต่าง ๆ ที่หน่วยรับผิดชอบ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442913" algn="l"/>
              </a:tabLst>
              <a:defRPr/>
            </a:pP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 การไม่จัดส่งเอกสารบริหารความเสี่ยงภายในเวลาที่กำหนด</a:t>
            </a:r>
            <a:endParaRPr lang="th-TH" sz="3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5011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CF8D4D68-B45F-4A70-A0F4-ECEE258B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9529"/>
            <a:ext cx="10972800" cy="3528392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solidFill>
                  <a:srgbClr val="FFFF00"/>
                </a:solidFill>
                <a:latin typeface="TH Sarabun PSK"/>
                <a:cs typeface="TH SarabunPSK" panose="020B0500040200020003" pitchFamily="34" charset="-34"/>
              </a:rPr>
              <a:t>๒.  อนุมัติ ผบ.ทอ.เมื่อ ๒๐ ส.ค.๖๑ ท้ายหนังสือ สตน.ทอ.ที่ กห ๐๖๑๓.๓/๑๒๙๘ ลง ๑๕ ส.ค.๖๑ </a:t>
            </a:r>
          </a:p>
          <a:p>
            <a:pPr marL="0" indent="0">
              <a:buNone/>
            </a:pPr>
            <a:r>
              <a:rPr lang="th-TH" b="1" dirty="0">
                <a:latin typeface="TH Sarabun PSK"/>
                <a:cs typeface="TH SarabunPSK" panose="020B0500040200020003" pitchFamily="34" charset="-34"/>
              </a:rPr>
              <a:t>     ให้ สตน.ทอ.ปรับคู่มือกระบวนการบริหารความเสี่ยง</a:t>
            </a:r>
          </a:p>
          <a:p>
            <a:pPr marL="0" indent="0">
              <a:buNone/>
            </a:pPr>
            <a:endParaRPr lang="th-TH" dirty="0">
              <a:latin typeface="TH Sarabun PSK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u="sng" spc="-20" dirty="0">
                <a:latin typeface="TH Sarabun PSK"/>
                <a:ea typeface="Calibri" panose="020F0502020204030204" pitchFamily="34" charset="0"/>
                <a:cs typeface="TH SarabunPSK" panose="020B0500040200020003" pitchFamily="34" charset="-34"/>
              </a:rPr>
              <a:t>ผลการดำเนินการ  </a:t>
            </a:r>
            <a:r>
              <a:rPr lang="th-TH" b="1" spc="-20" dirty="0">
                <a:latin typeface="TH Sarabun PSK"/>
                <a:ea typeface="Calibri" panose="020F0502020204030204" pitchFamily="34" charset="0"/>
                <a:cs typeface="TH SarabunPSK" panose="020B0500040200020003" pitchFamily="34" charset="-34"/>
              </a:rPr>
              <a:t>ยังไม่ดำเนินการ เนื่องจากรอให้เป็นไปในแนวทางเดียวกับกระทรวงการคลัง</a:t>
            </a:r>
          </a:p>
          <a:p>
            <a:pPr marL="0" indent="0">
              <a:buNone/>
            </a:pPr>
            <a:endParaRPr lang="th-TH" b="1" spc="-20" dirty="0">
              <a:latin typeface="TH Sarabun PSK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C620DF6-C1CD-4D8C-9387-E51949E8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96D3-C94F-410B-8A64-CF9106BB522D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DEC5A548-CD76-43F3-BBE8-0453A030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4" y="357192"/>
            <a:ext cx="6728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PSK"/>
                <a:cs typeface="TH Sarabun New" panose="020B0500040200020003" pitchFamily="34" charset="-34"/>
              </a:rPr>
              <a:t>คณะอนุกรรมการบริหารความเสี่ยงของกองทัพอากาศ</a:t>
            </a:r>
          </a:p>
        </p:txBody>
      </p:sp>
      <p:pic>
        <p:nvPicPr>
          <p:cNvPr id="6" name="Picture 5" descr="C:\Users\PC\Pictures\535px-Royal_Thai_Air_Force_Seal_svg.png">
            <a:extLst>
              <a:ext uri="{FF2B5EF4-FFF2-40B4-BE49-F238E27FC236}">
                <a16:creationId xmlns:a16="http://schemas.microsoft.com/office/drawing/2014/main" xmlns="" id="{731CD2C9-23DD-4C5B-87AD-6F17ED76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8" y="155575"/>
            <a:ext cx="100753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8291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5C7E220-0ED6-4FB9-BFFA-7BEEE932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53" y="620688"/>
            <a:ext cx="10972800" cy="1139825"/>
          </a:xfrm>
        </p:spPr>
        <p:txBody>
          <a:bodyPr/>
          <a:lstStyle/>
          <a:p>
            <a:pPr algn="l"/>
            <a:r>
              <a:rPr lang="th-TH" sz="3200" b="1" spc="-20" dirty="0">
                <a:latin typeface="TH Sarabun PSK"/>
                <a:ea typeface="Calibri" panose="020F0502020204030204" pitchFamily="34" charset="0"/>
                <a:cs typeface="TH SarabunPSK" panose="020B0500040200020003" pitchFamily="34" charset="-34"/>
              </a:rPr>
              <a:t>พระราชบัญญัติวินัยการเงินการคลังของรัฐ พ.ศ.๒๕๖๑ มาตรา ๗๙  กำหนดให้หน่วยงานของรัฐจัดให้มีการ</a:t>
            </a:r>
            <a:r>
              <a:rPr lang="th-TH" sz="3200" b="1" spc="-20" dirty="0">
                <a:solidFill>
                  <a:srgbClr val="00B050"/>
                </a:solidFill>
                <a:latin typeface="TH Sarabun PSK"/>
                <a:ea typeface="Calibri" panose="020F0502020204030204" pitchFamily="34" charset="0"/>
                <a:cs typeface="TH SarabunPSK" panose="020B0500040200020003" pitchFamily="34" charset="-34"/>
              </a:rPr>
              <a:t>ตรวจสอบภายใน </a:t>
            </a:r>
            <a:r>
              <a:rPr lang="th-TH" sz="3200" b="1" spc="-20" dirty="0">
                <a:solidFill>
                  <a:srgbClr val="00B0F0"/>
                </a:solidFill>
                <a:latin typeface="TH Sarabun PSK"/>
                <a:ea typeface="Calibri" panose="020F0502020204030204" pitchFamily="34" charset="0"/>
                <a:cs typeface="TH SarabunPSK" panose="020B0500040200020003" pitchFamily="34" charset="-34"/>
              </a:rPr>
              <a:t>การควบคุมภายใน</a:t>
            </a:r>
            <a:r>
              <a:rPr lang="th-TH" sz="3200" b="1" spc="-20" dirty="0">
                <a:latin typeface="TH Sarabun PSK"/>
                <a:ea typeface="Calibri" panose="020F0502020204030204" pitchFamily="34" charset="0"/>
                <a:cs typeface="TH SarabunPSK" panose="020B0500040200020003" pitchFamily="34" charset="-34"/>
              </a:rPr>
              <a:t>และ</a:t>
            </a:r>
            <a:r>
              <a:rPr lang="th-TH" sz="3200" b="1" spc="-20" dirty="0">
                <a:solidFill>
                  <a:srgbClr val="FFFF00"/>
                </a:solidFill>
                <a:latin typeface="TH Sarabun PSK"/>
                <a:ea typeface="Calibri" panose="020F0502020204030204" pitchFamily="34" charset="0"/>
                <a:cs typeface="TH SarabunPSK" panose="020B0500040200020003" pitchFamily="34" charset="-34"/>
              </a:rPr>
              <a:t>การบริหารจัดการความเสี่ยง </a:t>
            </a:r>
            <a:r>
              <a:rPr lang="th-TH" sz="3200" b="1" spc="-20" dirty="0">
                <a:latin typeface="TH Sarabun PSK"/>
                <a:ea typeface="Calibri" panose="020F0502020204030204" pitchFamily="34" charset="0"/>
                <a:cs typeface="TH SarabunPSK" panose="020B0500040200020003" pitchFamily="34" charset="-34"/>
              </a:rPr>
              <a:t>โดยให้ถือปฏิบัติตามมาตรฐานและหลักเกณฑ์ที่กระทรวงการคลังกำหนด</a:t>
            </a:r>
            <a:endParaRPr lang="th-TH" sz="3200" dirty="0"/>
          </a:p>
        </p:txBody>
      </p:sp>
      <p:graphicFrame>
        <p:nvGraphicFramePr>
          <p:cNvPr id="5" name="ตัวแทนเนื้อหา 4">
            <a:extLst>
              <a:ext uri="{FF2B5EF4-FFF2-40B4-BE49-F238E27FC236}">
                <a16:creationId xmlns:a16="http://schemas.microsoft.com/office/drawing/2014/main" xmlns="" id="{7483AE02-E85B-4B3F-A026-EA79A98C5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129714"/>
              </p:ext>
            </p:extLst>
          </p:nvPr>
        </p:nvGraphicFramePr>
        <p:xfrm>
          <a:off x="407368" y="2074863"/>
          <a:ext cx="1152128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8765">
                  <a:extLst>
                    <a:ext uri="{9D8B030D-6E8A-4147-A177-3AD203B41FA5}">
                      <a16:colId xmlns:a16="http://schemas.microsoft.com/office/drawing/2014/main" xmlns="" val="3167376546"/>
                    </a:ext>
                  </a:extLst>
                </a:gridCol>
                <a:gridCol w="4530147">
                  <a:extLst>
                    <a:ext uri="{9D8B030D-6E8A-4147-A177-3AD203B41FA5}">
                      <a16:colId xmlns:a16="http://schemas.microsoft.com/office/drawing/2014/main" xmlns="" val="3639620784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4026636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3600" b="1" spc="-20" dirty="0">
                          <a:solidFill>
                            <a:srgbClr val="002060"/>
                          </a:solidFill>
                          <a:latin typeface="TH Sarabun PSK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การตรวจสอบภายใน </a:t>
                      </a:r>
                      <a:endParaRPr lang="th-TH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spc="-20" dirty="0">
                          <a:solidFill>
                            <a:srgbClr val="002060"/>
                          </a:solidFill>
                          <a:latin typeface="TH Sarabun PSK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หนังสือ กค. ด่วนมาก ที่ กค ๐๔๐๙.๒/ว๑๒๓ ลง ๑๔ พ.ย.๖๑</a:t>
                      </a:r>
                      <a:endParaRPr lang="th-TH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baseline="0" dirty="0">
                          <a:solidFill>
                            <a:srgbClr val="002060"/>
                          </a:solidFill>
                          <a:latin typeface="TH Sarabun PSK"/>
                          <a:cs typeface="TH SarabunPSK" panose="020B0500040200020003" pitchFamily="34" charset="-34"/>
                        </a:rPr>
                        <a:t>สตน.ทอ.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628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600" b="1" spc="-20" dirty="0">
                          <a:solidFill>
                            <a:srgbClr val="002060"/>
                          </a:solidFill>
                          <a:latin typeface="TH Sarabun PSK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การควบคุมภายใน </a:t>
                      </a:r>
                      <a:endParaRPr lang="th-TH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spc="-20" dirty="0">
                          <a:solidFill>
                            <a:srgbClr val="002060"/>
                          </a:solidFill>
                          <a:latin typeface="TH Sarabun PSK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หนังสือ กค.ด่วนมาก ที่ กค ๐๔๐๙.๓/ว๑๐๕ ลง ๕ ต.ค.๖๑</a:t>
                      </a:r>
                      <a:endParaRPr lang="th-TH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baseline="0" dirty="0">
                          <a:latin typeface="TH Sarabun PSK"/>
                          <a:cs typeface="TH SarabunPSK" panose="020B0500040200020003" pitchFamily="34" charset="-34"/>
                        </a:rPr>
                        <a:t>คณอก.ควบคุมภายใน ทอ.</a:t>
                      </a:r>
                    </a:p>
                    <a:p>
                      <a:r>
                        <a:rPr lang="th-TH" sz="3200" b="1" baseline="0" dirty="0">
                          <a:latin typeface="TH Sarabun PSK"/>
                          <a:cs typeface="TH SarabunPSK" panose="020B0500040200020003" pitchFamily="34" charset="-34"/>
                        </a:rPr>
                        <a:t>(สปช.ทอ.)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201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600" b="1" spc="-20" dirty="0">
                          <a:solidFill>
                            <a:srgbClr val="002060"/>
                          </a:solidFill>
                          <a:latin typeface="TH Sarabun PSK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การบริหารจัดการความเสี่ยง </a:t>
                      </a:r>
                      <a:endParaRPr lang="th-TH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spc="-20" dirty="0">
                          <a:solidFill>
                            <a:srgbClr val="002060"/>
                          </a:solidFill>
                          <a:latin typeface="TH Sarabun PSK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หนังสือ กค. ที่ กค ๐๔๐๙.๔/ว๒๓ ลง ๑๙ มี.ค.๖๒</a:t>
                      </a:r>
                      <a:endParaRPr lang="th-TH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baseline="0" dirty="0">
                          <a:latin typeface="TH Sarabun PSK"/>
                          <a:cs typeface="TH SarabunPSK" panose="020B0500040200020003" pitchFamily="34" charset="-34"/>
                        </a:rPr>
                        <a:t>คณอก.บริหารความเสี่ยง ทอ. (สพร.ทอ.)</a:t>
                      </a:r>
                    </a:p>
                    <a:p>
                      <a:endParaRPr lang="th-TH" sz="3600" b="1" baseline="0" dirty="0">
                        <a:latin typeface="TH Sarabun PSK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9728782"/>
                  </a:ext>
                </a:extLst>
              </a:tr>
            </a:tbl>
          </a:graphicData>
        </a:graphic>
      </p:graphicFrame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2CF9064C-B794-45CF-B431-F3A3EBD6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96D3-C94F-410B-8A64-CF9106BB522D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31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CF8D4D68-B45F-4A70-A0F4-ECEE258B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501" y="1808820"/>
            <a:ext cx="11246998" cy="3240359"/>
          </a:xfrm>
        </p:spPr>
        <p:txBody>
          <a:bodyPr/>
          <a:lstStyle/>
          <a:p>
            <a:pPr marL="0" indent="0" algn="ctr">
              <a:buNone/>
            </a:pPr>
            <a:r>
              <a:rPr lang="th-TH" sz="4800" b="1" dirty="0">
                <a:cs typeface="TH SarabunPSK" panose="020B0500040200020003" pitchFamily="34" charset="-34"/>
              </a:rPr>
              <a:t>หลักเกณฑ์กระทรวงการคลัง</a:t>
            </a:r>
            <a:br>
              <a:rPr lang="th-TH" sz="4800" b="1" dirty="0">
                <a:cs typeface="TH SarabunPSK" panose="020B0500040200020003" pitchFamily="34" charset="-34"/>
              </a:rPr>
            </a:br>
            <a:r>
              <a:rPr lang="th-TH" sz="4800" b="1" dirty="0">
                <a:cs typeface="TH SarabunPSK" panose="020B0500040200020003" pitchFamily="34" charset="-34"/>
              </a:rPr>
              <a:t>ว่าด้วยมาตรฐานและหลักเกณฑ์ปฏิบัติการบริหารจัดการความเสี่ยง</a:t>
            </a:r>
          </a:p>
          <a:p>
            <a:pPr marL="0" indent="0" algn="ctr">
              <a:buNone/>
            </a:pPr>
            <a:r>
              <a:rPr lang="th-TH" sz="4800" b="1" dirty="0">
                <a:cs typeface="TH SarabunPSK" panose="020B0500040200020003" pitchFamily="34" charset="-34"/>
              </a:rPr>
              <a:t>สำหรับหน่วยงานของรัฐ พ.ศ.๒๕๖๒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C620DF6-C1CD-4D8C-9387-E51949E8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96D3-C94F-410B-8A64-CF9106BB522D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DEC5A548-CD76-43F3-BBE8-0453A030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4" y="357192"/>
            <a:ext cx="6728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PSK"/>
                <a:cs typeface="TH Sarabun New" panose="020B0500040200020003" pitchFamily="34" charset="-34"/>
              </a:rPr>
              <a:t>คณะอนุกรรมการบริหารความเสี่ยงของกองทัพอากาศ</a:t>
            </a:r>
          </a:p>
        </p:txBody>
      </p:sp>
      <p:pic>
        <p:nvPicPr>
          <p:cNvPr id="6" name="Picture 5" descr="C:\Users\PC\Pictures\535px-Royal_Thai_Air_Force_Seal_svg.png">
            <a:extLst>
              <a:ext uri="{FF2B5EF4-FFF2-40B4-BE49-F238E27FC236}">
                <a16:creationId xmlns:a16="http://schemas.microsoft.com/office/drawing/2014/main" xmlns="" id="{731CD2C9-23DD-4C5B-87AD-6F17ED76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8" y="155575"/>
            <a:ext cx="100753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1441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CF8D4D68-B45F-4A70-A0F4-ECEE258B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980729"/>
            <a:ext cx="11953328" cy="4536503"/>
          </a:xfrm>
        </p:spPr>
        <p:txBody>
          <a:bodyPr/>
          <a:lstStyle/>
          <a:p>
            <a:pPr marL="0" indent="0" algn="ctr">
              <a:buNone/>
            </a:pPr>
            <a:r>
              <a:rPr lang="th-TH" b="1" spc="-20" dirty="0">
                <a:solidFill>
                  <a:srgbClr val="FFFF00"/>
                </a:solidFill>
                <a:latin typeface="TH Sarabun PSK"/>
                <a:ea typeface="Calibri" panose="020F0502020204030204" pitchFamily="34" charset="0"/>
                <a:cs typeface="TH SarabunPSK" panose="020B0500040200020003" pitchFamily="34" charset="-34"/>
              </a:rPr>
              <a:t>การบริหารจัดการความเสี่ยง</a:t>
            </a:r>
            <a:endParaRPr lang="th-TH" b="1" spc="-20" dirty="0">
              <a:latin typeface="TH Sarabun PSK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th-TH" b="1" dirty="0">
                <a:cs typeface="TH SarabunPSK" panose="020B0500040200020003" pitchFamily="34" charset="-34"/>
              </a:rPr>
              <a:t>หนังสือกระทรวงการคลัง ที่ กค ๐๔๐๙.๔/ว ๒๓ ลง ๑๙ มี.ค.๖๒ เรื่อง หลักเกณฑ์กระทรวงการคลังว่าด้วย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h-TH" b="1" dirty="0">
                <a:cs typeface="TH SarabunPSK" panose="020B0500040200020003" pitchFamily="34" charset="-34"/>
              </a:rPr>
              <a:t>มาตรฐานและหลักเกณฑ์ปฏิบัติการบริหารจัดการความเสี่ยงสำหรับหน่วยงานของรัฐ พ.ศ.๒๕๖๒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h-TH" b="1" dirty="0">
                <a:cs typeface="TH SarabunPSK" panose="020B0500040200020003" pitchFamily="34" charset="-34"/>
              </a:rPr>
              <a:t>       - กำหนดมาตรฐาน และหลักเกณฑ์ปฏิบัติการบริหารจัดการความเสี่ยง</a:t>
            </a:r>
          </a:p>
          <a:p>
            <a:pPr marL="0" indent="0">
              <a:spcBef>
                <a:spcPts val="1800"/>
              </a:spcBef>
              <a:buNone/>
            </a:pPr>
            <a:endParaRPr lang="th-TH" b="1" dirty="0"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cs typeface="TH SarabunPSK" panose="020B0500040200020003" pitchFamily="34" charset="-34"/>
              </a:rPr>
              <a:t>       </a:t>
            </a:r>
            <a:endParaRPr lang="en-US" b="1" dirty="0">
              <a:effectLst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C620DF6-C1CD-4D8C-9387-E51949E8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96D3-C94F-410B-8A64-CF9106BB522D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DEC5A548-CD76-43F3-BBE8-0453A030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4" y="357192"/>
            <a:ext cx="6728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PSK"/>
                <a:cs typeface="TH Sarabun New" panose="020B0500040200020003" pitchFamily="34" charset="-34"/>
              </a:rPr>
              <a:t>คณะอนุกรรมการบริหารความเสี่ยงของกองทัพอากาศ</a:t>
            </a:r>
          </a:p>
        </p:txBody>
      </p:sp>
      <p:pic>
        <p:nvPicPr>
          <p:cNvPr id="6" name="Picture 5" descr="C:\Users\PC\Pictures\535px-Royal_Thai_Air_Force_Seal_svg.png">
            <a:extLst>
              <a:ext uri="{FF2B5EF4-FFF2-40B4-BE49-F238E27FC236}">
                <a16:creationId xmlns:a16="http://schemas.microsoft.com/office/drawing/2014/main" xmlns="" id="{731CD2C9-23DD-4C5B-87AD-6F17ED76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8" y="155575"/>
            <a:ext cx="100753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3819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CF8D4D68-B45F-4A70-A0F4-ECEE258B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606528"/>
            <a:ext cx="11071304" cy="5881981"/>
          </a:xfrm>
        </p:spPr>
        <p:txBody>
          <a:bodyPr/>
          <a:lstStyle/>
          <a:p>
            <a:pPr marL="0" indent="0" algn="ctr">
              <a:buNone/>
            </a:pPr>
            <a:r>
              <a:rPr lang="th-TH" b="1" dirty="0">
                <a:solidFill>
                  <a:srgbClr val="FFFF00"/>
                </a:solidFill>
                <a:cs typeface="TH SarabunPSK" panose="020B0500040200020003" pitchFamily="34" charset="-34"/>
              </a:rPr>
              <a:t>สรุปมาตรฐานการบริหารความเสี่ยง (มี.ค.๖๒)</a:t>
            </a:r>
          </a:p>
          <a:p>
            <a:pPr marL="0" indent="0">
              <a:buNone/>
            </a:pPr>
            <a:r>
              <a:rPr lang="th-TH" b="1" dirty="0">
                <a:cs typeface="TH SarabunPSK" panose="020B0500040200020003" pitchFamily="34" charset="-34"/>
              </a:rPr>
              <a:t>๑. หน่วยงานของรัฐต้องจัดให้มีการบริหารความเสี่ยง</a:t>
            </a:r>
          </a:p>
          <a:p>
            <a:pPr marL="0" indent="0">
              <a:buNone/>
            </a:pPr>
            <a:r>
              <a:rPr lang="th-TH" b="1" dirty="0">
                <a:cs typeface="TH SarabunPSK" panose="020B0500040200020003" pitchFamily="34" charset="-34"/>
              </a:rPr>
              <a:t>๒. ฝ่ายบริหารฯ ต้องมอบหมายผู้รับผิดชอบ /กำหนดวัฒนธรรมที่ส่งเสริมการบริหารความเสี่ยง</a:t>
            </a:r>
          </a:p>
          <a:p>
            <a:pPr marL="0" indent="0">
              <a:buNone/>
            </a:pPr>
            <a:r>
              <a:rPr lang="th-TH" b="1" dirty="0">
                <a:cs typeface="TH SarabunPSK" panose="020B0500040200020003" pitchFamily="34" charset="-34"/>
              </a:rPr>
              <a:t>๓. มีการกำหนดวัตถุประสงค์ รวมถึงมีการสื่อสารต่อบุคลากรที่เกี่ยวข้อง</a:t>
            </a:r>
          </a:p>
          <a:p>
            <a:pPr marL="0" indent="0">
              <a:buNone/>
            </a:pPr>
            <a:r>
              <a:rPr lang="th-TH" b="1" dirty="0">
                <a:cs typeface="TH SarabunPSK" panose="020B0500040200020003" pitchFamily="34" charset="-34"/>
              </a:rPr>
              <a:t>๔. ต้องดำเนินการในทุกระดับของหน่วยงาน</a:t>
            </a:r>
          </a:p>
          <a:p>
            <a:pPr marL="0" indent="0">
              <a:buNone/>
            </a:pPr>
            <a:r>
              <a:rPr lang="th-TH" b="1" dirty="0">
                <a:cs typeface="TH SarabunPSK" panose="020B0500040200020003" pitchFamily="34" charset="-34"/>
              </a:rPr>
              <a:t>๕. อย่างน้อยประกอบด้วย การระบุความเสี่ยง การประเมินความเสี่ยง และการตอบสนองความเสี่ยง</a:t>
            </a:r>
          </a:p>
          <a:p>
            <a:pPr marL="0" indent="0">
              <a:buNone/>
            </a:pPr>
            <a:r>
              <a:rPr lang="th-TH" b="1" dirty="0">
                <a:cs typeface="TH SarabunPSK" panose="020B0500040200020003" pitchFamily="34" charset="-34"/>
              </a:rPr>
              <a:t>๖. จัดทำอย่างน้อยปีละครั้ง</a:t>
            </a:r>
          </a:p>
          <a:p>
            <a:pPr marL="0" indent="0">
              <a:buNone/>
            </a:pPr>
            <a:r>
              <a:rPr lang="th-TH" b="1" dirty="0">
                <a:cs typeface="TH SarabunPSK" panose="020B0500040200020003" pitchFamily="34" charset="-34"/>
              </a:rPr>
              <a:t>๗. ติดตามประเมินผล ทบทวนแผนการบริหารความเสี่ยงอย่างสม่ำเสมอ</a:t>
            </a:r>
          </a:p>
          <a:p>
            <a:pPr marL="0" indent="0">
              <a:buNone/>
            </a:pPr>
            <a:r>
              <a:rPr lang="th-TH" b="1" dirty="0">
                <a:cs typeface="TH SarabunPSK" panose="020B0500040200020003" pitchFamily="34" charset="-34"/>
              </a:rPr>
              <a:t>๘. มีการรายงานต่อผู้เกี่ยวข้อง </a:t>
            </a:r>
          </a:p>
          <a:p>
            <a:pPr marL="0" indent="0">
              <a:buNone/>
            </a:pPr>
            <a:r>
              <a:rPr lang="th-TH" b="1" dirty="0">
                <a:cs typeface="TH SarabunPSK" panose="020B0500040200020003" pitchFamily="34" charset="-34"/>
              </a:rPr>
              <a:t>๙. หน่วยงานพิจารณานำการบริหารความเสี่ยงมาประยุกต์ใช้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C620DF6-C1CD-4D8C-9387-E51949E8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96D3-C94F-410B-8A64-CF9106BB522D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DEC5A548-CD76-43F3-BBE8-0453A030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589" y="263479"/>
            <a:ext cx="6728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PSK"/>
                <a:cs typeface="TH Sarabun New" panose="020B0500040200020003" pitchFamily="34" charset="-34"/>
              </a:rPr>
              <a:t>คณะอนุกรรมการบริหารความเสี่ยงของกองทัพอากาศ</a:t>
            </a:r>
          </a:p>
        </p:txBody>
      </p:sp>
      <p:pic>
        <p:nvPicPr>
          <p:cNvPr id="6" name="Picture 5" descr="C:\Users\PC\Pictures\535px-Royal_Thai_Air_Force_Seal_svg.png">
            <a:extLst>
              <a:ext uri="{FF2B5EF4-FFF2-40B4-BE49-F238E27FC236}">
                <a16:creationId xmlns:a16="http://schemas.microsoft.com/office/drawing/2014/main" xmlns="" id="{731CD2C9-23DD-4C5B-87AD-6F17ED76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8" y="155575"/>
            <a:ext cx="100753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8768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CF8D4D68-B45F-4A70-A0F4-ECEE258B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34" y="915991"/>
            <a:ext cx="11473952" cy="5637057"/>
          </a:xfrm>
        </p:spPr>
        <p:txBody>
          <a:bodyPr/>
          <a:lstStyle/>
          <a:p>
            <a:pPr marL="0" indent="0" algn="ctr">
              <a:buNone/>
            </a:pPr>
            <a:r>
              <a:rPr lang="th-TH" b="1" dirty="0">
                <a:solidFill>
                  <a:srgbClr val="FFFF00"/>
                </a:solidFill>
                <a:cs typeface="TH SarabunPSK" panose="020B0500040200020003" pitchFamily="34" charset="-34"/>
              </a:rPr>
              <a:t>สรุปหลักเกณฑ์การบริหารความเสี่ยง (มี.ค.๖๒)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h-TH" b="1" dirty="0">
                <a:cs typeface="TH SarabunPSK" panose="020B0500040200020003" pitchFamily="34" charset="-34"/>
              </a:rPr>
              <a:t>๑. การบริหารจัดการความเสี่ยง หมายถึงกระบวนการบริหารจัดการเหตุการณ์ที่ส่งผลกระต่อหน่วยงาน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h-TH" b="1" dirty="0">
                <a:cs typeface="TH SarabunPSK" panose="020B0500040200020003" pitchFamily="34" charset="-34"/>
              </a:rPr>
              <a:t>    รวมถึงเพื่อเพิ่มศักยภาพให้หน่วยงาน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h-TH" b="1" dirty="0">
                <a:cs typeface="TH SarabunPSK" panose="020B0500040200020003" pitchFamily="34" charset="-34"/>
              </a:rPr>
              <a:t>๒. ใช้มาตรฐานที่กระทรวงการคลังกำหนดเป็นแนวทางในการบริหารจัดการความเสี่ยง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h-TH" b="1" dirty="0">
                <a:cs typeface="TH SarabunPSK" panose="020B0500040200020003" pitchFamily="34" charset="-34"/>
              </a:rPr>
              <a:t>๓. ปฏิบัติตามคู่มือ/แนวทางตามที่ กค.กำหนด และสามารถนำคู่มือฯ อื่นมาประยุกต์ใช้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h-TH" b="1" dirty="0">
                <a:cs typeface="TH SarabunPSK" panose="020B0500040200020003" pitchFamily="34" charset="-34"/>
              </a:rPr>
              <a:t>๔. ผู้รับผิดชอบเป็น ฝ่ายบริหาร และบุคลากรเกี่ยวกับการจัดทำยุทธศาสตร์ /</a:t>
            </a:r>
            <a:r>
              <a:rPr lang="th-TH" b="1" u="sng" dirty="0">
                <a:cs typeface="TH SarabunPSK" panose="020B0500040200020003" pitchFamily="34" charset="-34"/>
              </a:rPr>
              <a:t>ไม่เป็นผู้ตรวจสอบภายใน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h-TH" b="1" dirty="0">
                <a:cs typeface="TH SarabunPSK" panose="020B0500040200020003" pitchFamily="34" charset="-34"/>
              </a:rPr>
              <a:t>๕. ผู้รับผิดชอบ จัดทำแผน ประเมิน รายงาน ทบทวนแผน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h-TH" b="1" dirty="0">
                <a:cs typeface="TH SarabunPSK" panose="020B0500040200020003" pitchFamily="34" charset="-34"/>
              </a:rPr>
              <a:t>๖. จัดทำแผนบริหารความเสี่ยงให้บรรลุวัตถุประสงค์ของหน่วยงาน</a:t>
            </a:r>
          </a:p>
          <a:p>
            <a:pPr marL="0" indent="0">
              <a:spcBef>
                <a:spcPts val="1800"/>
              </a:spcBef>
              <a:buNone/>
            </a:pPr>
            <a:endParaRPr lang="th-TH" b="1" dirty="0">
              <a:cs typeface="TH SarabunPSK" panose="020B0500040200020003" pitchFamily="34" charset="-34"/>
            </a:endParaRPr>
          </a:p>
          <a:p>
            <a:pPr marL="0" indent="0">
              <a:spcBef>
                <a:spcPts val="1800"/>
              </a:spcBef>
              <a:buNone/>
            </a:pPr>
            <a:endParaRPr lang="th-TH" b="1" u="sng" dirty="0"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b="1" dirty="0"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C620DF6-C1CD-4D8C-9387-E51949E8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96D3-C94F-410B-8A64-CF9106BB522D}" type="slidenum">
              <a:rPr lang="en-US" smtClean="0">
                <a:solidFill>
                  <a:srgbClr val="FFFFFF"/>
                </a:solidFill>
              </a:rPr>
              <a:pPr/>
              <a:t>26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DEC5A548-CD76-43F3-BBE8-0453A030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1" y="304951"/>
            <a:ext cx="6728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PSK"/>
                <a:cs typeface="TH Sarabun New" panose="020B0500040200020003" pitchFamily="34" charset="-34"/>
              </a:rPr>
              <a:t>คณะอนุกรรมการบริหารความเสี่ยงของกองทัพอากาศ</a:t>
            </a:r>
          </a:p>
        </p:txBody>
      </p:sp>
      <p:pic>
        <p:nvPicPr>
          <p:cNvPr id="6" name="Picture 5" descr="C:\Users\PC\Pictures\535px-Royal_Thai_Air_Force_Seal_svg.png">
            <a:extLst>
              <a:ext uri="{FF2B5EF4-FFF2-40B4-BE49-F238E27FC236}">
                <a16:creationId xmlns:a16="http://schemas.microsoft.com/office/drawing/2014/main" xmlns="" id="{731CD2C9-23DD-4C5B-87AD-6F17ED76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8" y="155575"/>
            <a:ext cx="100753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209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CF8D4D68-B45F-4A70-A0F4-ECEE258B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87" y="766616"/>
            <a:ext cx="11527277" cy="5681951"/>
          </a:xfrm>
        </p:spPr>
        <p:txBody>
          <a:bodyPr/>
          <a:lstStyle/>
          <a:p>
            <a:pPr marL="0" indent="0" algn="ctr">
              <a:buNone/>
            </a:pPr>
            <a:r>
              <a:rPr lang="th-TH" b="1" dirty="0">
                <a:solidFill>
                  <a:srgbClr val="FFFF00"/>
                </a:solidFill>
                <a:cs typeface="TH SarabunPSK" panose="020B0500040200020003" pitchFamily="34" charset="-34"/>
              </a:rPr>
              <a:t>สรุปหลักเกณฑ์การบริหารความเสี่ยง (มี.ค.๖๒)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h-TH" b="1" dirty="0">
                <a:cs typeface="TH SarabunPSK" panose="020B0500040200020003" pitchFamily="34" charset="-34"/>
              </a:rPr>
              <a:t>๗. หน.หน่วยงาน กำกับดูแลฝ่ายบริหารให้มีการจัดการเป็นไปตามแผนบริหารความเสี่ยงที่กำหนดไว้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h-TH" b="1" dirty="0">
                <a:cs typeface="TH SarabunPSK" panose="020B0500040200020003" pitchFamily="34" charset="-34"/>
              </a:rPr>
              <a:t>๘. ฝ่ายบริหารและผู้รับผิดชอบติดตามประเมินผลอย่างต่อเนื่อง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h-TH" b="1" dirty="0">
                <a:cs typeface="TH SarabunPSK" panose="020B0500040200020003" pitchFamily="34" charset="-34"/>
              </a:rPr>
              <a:t>๙. เสนอ หน.หน่วยงาน อย่างน้อยปีละ ๑ ครั้ง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h-TH" b="1" dirty="0">
                <a:cs typeface="TH SarabunPSK" panose="020B0500040200020003" pitchFamily="34" charset="-34"/>
              </a:rPr>
              <a:t>๑๐. หน.หน่วยงาน กำหนดนโยบาย วิธีการ และระยะเวลาการรายงาน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h-TH" b="1" dirty="0">
                <a:cs typeface="TH SarabunPSK" panose="020B0500040200020003" pitchFamily="34" charset="-34"/>
              </a:rPr>
              <a:t>๑๑. กรณีกรมบัญชีกลางขอให้จัดส่งรายงาน ขอให้ดำเนินการตามรูปแบบ วิธีการและเวลาที่กำหนด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h-TH" b="1" dirty="0">
                <a:cs typeface="TH SarabunPSK" panose="020B0500040200020003" pitchFamily="34" charset="-34"/>
              </a:rPr>
              <a:t>๑๒. กรณีไม่สามารถดำเนินการได้ ให้ขอทำความตกลงกับ กค.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h-TH" b="1" dirty="0">
                <a:cs typeface="TH SarabunPSK" panose="020B0500040200020003" pitchFamily="34" charset="-34"/>
              </a:rPr>
              <a:t>๑๓. ที่ดำเนินการแล้วให้ดำเนินการต่อไป และให้ถือปฏิบัติตามหลักเกณฑ์ฯ ในรอบระยะเวลาบัญชีถัดไป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C620DF6-C1CD-4D8C-9387-E51949E8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96D3-C94F-410B-8A64-CF9106BB522D}" type="slidenum">
              <a:rPr lang="en-US" smtClean="0">
                <a:solidFill>
                  <a:srgbClr val="FFFFFF"/>
                </a:solidFill>
              </a:rPr>
              <a:pPr/>
              <a:t>27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DEC5A548-CD76-43F3-BBE8-0453A030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1" y="304951"/>
            <a:ext cx="6728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PSK"/>
                <a:cs typeface="TH Sarabun New" panose="020B0500040200020003" pitchFamily="34" charset="-34"/>
              </a:rPr>
              <a:t>คณะอนุกรรมการบริหารความเสี่ยงของกองทัพอากาศ</a:t>
            </a:r>
          </a:p>
        </p:txBody>
      </p:sp>
      <p:pic>
        <p:nvPicPr>
          <p:cNvPr id="6" name="Picture 5" descr="C:\Users\PC\Pictures\535px-Royal_Thai_Air_Force_Seal_svg.png">
            <a:extLst>
              <a:ext uri="{FF2B5EF4-FFF2-40B4-BE49-F238E27FC236}">
                <a16:creationId xmlns:a16="http://schemas.microsoft.com/office/drawing/2014/main" xmlns="" id="{731CD2C9-23DD-4C5B-87AD-6F17ED76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8" y="155575"/>
            <a:ext cx="100753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3398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CF8D4D68-B45F-4A70-A0F4-ECEE258B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268760"/>
            <a:ext cx="11953328" cy="4536503"/>
          </a:xfrm>
        </p:spPr>
        <p:txBody>
          <a:bodyPr/>
          <a:lstStyle/>
          <a:p>
            <a:pPr marL="0" indent="0" algn="ctr">
              <a:buNone/>
            </a:pPr>
            <a:r>
              <a:rPr lang="th-TH" b="1" spc="-20" dirty="0">
                <a:solidFill>
                  <a:srgbClr val="FFFF00"/>
                </a:solidFill>
                <a:latin typeface="TH Sarabun PSK"/>
                <a:ea typeface="Calibri" panose="020F0502020204030204" pitchFamily="34" charset="0"/>
                <a:cs typeface="TH SarabunPSK" panose="020B0500040200020003" pitchFamily="34" charset="-34"/>
              </a:rPr>
              <a:t>การบริหารจัดการความเสี่ยง</a:t>
            </a:r>
            <a:endParaRPr lang="th-TH" b="1" spc="-20" dirty="0">
              <a:latin typeface="TH Sarabun PSK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b="1" dirty="0">
              <a:cs typeface="TH SarabunPSK" panose="020B0500040200020003" pitchFamily="34" charset="-34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th-TH" b="1" dirty="0">
                <a:cs typeface="TH SarabunPSK" panose="020B0500040200020003" pitchFamily="34" charset="-34"/>
              </a:rPr>
              <a:t>การประสาน กองตรวจสอบภาครัฐ กรมบัญชีกลาง (โทร. ๐ ๒๑๒๗ ๗๒๘๗) เมื่อ ๒๕ มี.ค.๖๒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th-TH" b="1" dirty="0">
                <a:cs typeface="TH SarabunPSK" panose="020B0500040200020003" pitchFamily="34" charset="-34"/>
              </a:rPr>
              <a:t>กระทรวงการคลังอยู่ระหว่างดำเนินการจัดทำคู่มือ/แนวทางปฏิบัติ (แบบรายงาน/การจัดส่ง)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th-TH" b="1" dirty="0">
                <a:cs typeface="TH SarabunPSK" panose="020B0500040200020003" pitchFamily="34" charset="-34"/>
              </a:rPr>
              <a:t>ซึ่งคาดว่าจะแล้วเสร็จภายใน ส.ค.๖๒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th-TH" b="1" dirty="0">
                <a:cs typeface="TH SarabunPSK" panose="020B0500040200020003" pitchFamily="34" charset="-34"/>
              </a:rPr>
              <a:t>โดยทุกหน่วยงานของรัฐจะต้องดำเนินการตั้งแต่ ๑ ต.ค.๖๒</a:t>
            </a:r>
            <a:endParaRPr lang="en-US" b="1" dirty="0">
              <a:effectLst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C620DF6-C1CD-4D8C-9387-E51949E8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96D3-C94F-410B-8A64-CF9106BB522D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DEC5A548-CD76-43F3-BBE8-0453A030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4" y="357192"/>
            <a:ext cx="6728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PSK"/>
                <a:cs typeface="TH Sarabun New" panose="020B0500040200020003" pitchFamily="34" charset="-34"/>
              </a:rPr>
              <a:t>คณะอนุกรรมการบริหารความเสี่ยงของกองทัพอากาศ</a:t>
            </a:r>
          </a:p>
        </p:txBody>
      </p:sp>
      <p:pic>
        <p:nvPicPr>
          <p:cNvPr id="6" name="Picture 5" descr="C:\Users\PC\Pictures\535px-Royal_Thai_Air_Force_Seal_svg.png">
            <a:extLst>
              <a:ext uri="{FF2B5EF4-FFF2-40B4-BE49-F238E27FC236}">
                <a16:creationId xmlns:a16="http://schemas.microsoft.com/office/drawing/2014/main" xmlns="" id="{731CD2C9-23DD-4C5B-87AD-6F17ED76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8" y="155575"/>
            <a:ext cx="100753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469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CF8D4D68-B45F-4A70-A0F4-ECEE258B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34" y="980729"/>
            <a:ext cx="10972800" cy="5040560"/>
          </a:xfrm>
        </p:spPr>
        <p:txBody>
          <a:bodyPr/>
          <a:lstStyle/>
          <a:p>
            <a:pPr marL="0" indent="0" algn="ctr">
              <a:buNone/>
            </a:pPr>
            <a:r>
              <a:rPr lang="th-TH" sz="4000" b="1" dirty="0">
                <a:solidFill>
                  <a:srgbClr val="FFFF00"/>
                </a:solidFill>
                <a:effectLst/>
                <a:cs typeface="TH SarabunPSK" panose="020B0500040200020003" pitchFamily="34" charset="-34"/>
              </a:rPr>
              <a:t>หัวข้อการชี้แจง</a:t>
            </a:r>
            <a:endParaRPr lang="en-US" sz="4000" b="1" dirty="0">
              <a:solidFill>
                <a:srgbClr val="FFFF00"/>
              </a:solidFill>
              <a:effectLst/>
              <a:cs typeface="TH SarabunPSK" panose="020B0500040200020003" pitchFamily="34" charset="-34"/>
            </a:endParaRPr>
          </a:p>
          <a:p>
            <a:pPr>
              <a:spcBef>
                <a:spcPts val="1800"/>
              </a:spcBef>
            </a:pPr>
            <a:r>
              <a:rPr lang="th-TH" sz="4000" b="1" dirty="0">
                <a:cs typeface="TH SarabunPSK" panose="020B0500040200020003" pitchFamily="34" charset="-34"/>
              </a:rPr>
              <a:t>ผลการดำเนินการที่ผ่านมา</a:t>
            </a:r>
          </a:p>
          <a:p>
            <a:pPr marL="0" indent="0">
              <a:buNone/>
            </a:pPr>
            <a:endParaRPr lang="th-TH" sz="4000" b="1" dirty="0">
              <a:cs typeface="TH SarabunPSK" panose="020B0500040200020003" pitchFamily="34" charset="-34"/>
            </a:endParaRPr>
          </a:p>
          <a:p>
            <a:r>
              <a:rPr lang="th-TH" sz="4000" b="1" dirty="0">
                <a:cs typeface="TH SarabunPSK" panose="020B0500040200020003" pitchFamily="34" charset="-34"/>
              </a:rPr>
              <a:t>หลักเกณฑ์กระทรวงการคลังว่าด้วยมาตรฐานและหลักเกณฑ์ปฏิบัติการบริหารจัดการความเสี่ยงสำหรับหน่วยงานของรัฐ พ.ศ.๒๕๖๒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C620DF6-C1CD-4D8C-9387-E51949E8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96D3-C94F-410B-8A64-CF9106BB522D}" type="slidenum">
              <a:rPr lang="en-US" smtClean="0">
                <a:solidFill>
                  <a:srgbClr val="FFFFFF"/>
                </a:solidFill>
              </a:rPr>
              <a:pPr/>
              <a:t>29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DEC5A548-CD76-43F3-BBE8-0453A030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4" y="357192"/>
            <a:ext cx="6728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PSK"/>
                <a:cs typeface="TH Sarabun New" panose="020B0500040200020003" pitchFamily="34" charset="-34"/>
              </a:rPr>
              <a:t>คณะอนุกรรมการบริหารความเสี่ยงของกองทัพอากาศ</a:t>
            </a:r>
          </a:p>
        </p:txBody>
      </p:sp>
      <p:pic>
        <p:nvPicPr>
          <p:cNvPr id="6" name="Picture 5" descr="C:\Users\PC\Pictures\535px-Royal_Thai_Air_Force_Seal_svg.png">
            <a:extLst>
              <a:ext uri="{FF2B5EF4-FFF2-40B4-BE49-F238E27FC236}">
                <a16:creationId xmlns:a16="http://schemas.microsoft.com/office/drawing/2014/main" xmlns="" id="{731CD2C9-23DD-4C5B-87AD-6F17ED76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8" y="155575"/>
            <a:ext cx="100753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802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4"/>
          <p:cNvSpPr>
            <a:spLocks noChangeShapeType="1"/>
          </p:cNvSpPr>
          <p:nvPr/>
        </p:nvSpPr>
        <p:spPr bwMode="auto">
          <a:xfrm>
            <a:off x="0" y="785813"/>
            <a:ext cx="12192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ngsana New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047754" y="357192"/>
            <a:ext cx="6728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PSK"/>
                <a:cs typeface="TH Sarabun New" panose="020B0500040200020003" pitchFamily="34" charset="-34"/>
              </a:rPr>
              <a:t>คณะอนุกรรมการบริหารความเสี่ยงของกองทัพอากาศ</a:t>
            </a:r>
          </a:p>
        </p:txBody>
      </p:sp>
      <p:pic>
        <p:nvPicPr>
          <p:cNvPr id="15364" name="Picture 5" descr="C:\Users\PC\Pictures\535px-Royal_Thai_Air_Force_Seal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8" y="155575"/>
            <a:ext cx="100753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ECD74-B416-401D-B0A0-788F77A3AB22}" type="slidenum"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92436" y="839856"/>
            <a:ext cx="9807127" cy="635000"/>
          </a:xfrm>
        </p:spPr>
        <p:txBody>
          <a:bodyPr/>
          <a:lstStyle/>
          <a:p>
            <a:pPr eaLnBrk="1" hangingPunct="1">
              <a:defRPr/>
            </a:pPr>
            <a:r>
              <a:rPr lang="th-TH" sz="3200" b="1" dirty="0">
                <a:solidFill>
                  <a:srgbClr val="FFFF00"/>
                </a:solidFill>
                <a:effectLst/>
                <a:latin typeface="TH Sarabun New" panose="020B0500040200020003" pitchFamily="34" charset="-34"/>
                <a:cs typeface="TH SarabunPSK" panose="020B0500040200020003" pitchFamily="34" charset="-34"/>
              </a:rPr>
              <a:t>ผลการดำเนินงานที่ผ่านมา</a:t>
            </a:r>
            <a:endParaRPr lang="th-TH" sz="4800" b="1" dirty="0">
              <a:solidFill>
                <a:srgbClr val="FFFF00"/>
              </a:solidFill>
              <a:effectLst/>
              <a:latin typeface="TH Sarabun New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31749" y="6615180"/>
            <a:ext cx="12395201" cy="2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 	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6E2AF59C-FAE0-431E-98EB-14FC96D2D201}"/>
              </a:ext>
            </a:extLst>
          </p:cNvPr>
          <p:cNvSpPr/>
          <p:nvPr/>
        </p:nvSpPr>
        <p:spPr>
          <a:xfrm>
            <a:off x="693243" y="1615324"/>
            <a:ext cx="109452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 PSK"/>
                <a:cs typeface="TH SarabunPSK" panose="020B0500040200020003" pitchFamily="34" charset="-34"/>
              </a:rPr>
              <a:t>๑.  </a:t>
            </a:r>
            <a:r>
              <a:rPr lang="th-TH" sz="3200" b="1" dirty="0">
                <a:latin typeface="TH Sarabun PSK"/>
                <a:cs typeface="TH SarabunPSK" panose="020B0500040200020003" pitchFamily="34" charset="-34"/>
              </a:rPr>
              <a:t>อนุมัติ ผบ.ทอ.เมื่อ ๑๘ ก.ค.๖๑ ท้ายหนังสือ ก.พ.ร.ทอ.ที่ ๖/๖๑ ลง ๑๒ ก.ค.๖๑ </a:t>
            </a:r>
          </a:p>
          <a:p>
            <a:r>
              <a:rPr lang="th-TH" sz="3200" b="1" dirty="0">
                <a:latin typeface="TH Sarabun PSK"/>
                <a:cs typeface="TH SarabunPSK" panose="020B0500040200020003" pitchFamily="34" charset="-34"/>
              </a:rPr>
              <a:t>     ให้ สตน.ทอ. ให้คำปรึกษา ปรับแบบฟอร์ม สรุปผลการตรวจ รายงาน ผบช. </a:t>
            </a:r>
          </a:p>
          <a:p>
            <a:r>
              <a:rPr lang="th-TH" sz="3200" b="1" dirty="0">
                <a:latin typeface="TH Sarabun PSK"/>
                <a:cs typeface="TH SarabunPSK" panose="020B0500040200020003" pitchFamily="34" charset="-34"/>
              </a:rPr>
              <a:t>     และ คณอก.บริหารความเสี่ยงของ ทอ. </a:t>
            </a:r>
          </a:p>
          <a:p>
            <a:r>
              <a:rPr lang="th-TH" sz="3200" b="1" dirty="0">
                <a:latin typeface="TH Sarabun PSK"/>
                <a:cs typeface="TH SarabunPSK" panose="020B0500040200020003" pitchFamily="34" charset="-34"/>
              </a:rPr>
              <a:t>     </a:t>
            </a:r>
            <a:r>
              <a:rPr lang="th-TH" sz="3200" b="1" u="sng" dirty="0">
                <a:latin typeface="TH Sarabun PSK"/>
                <a:cs typeface="TH SarabunPSK" panose="020B0500040200020003" pitchFamily="34" charset="-34"/>
              </a:rPr>
              <a:t>ผลการดำเนินการ  </a:t>
            </a:r>
            <a:r>
              <a:rPr lang="th-TH" sz="3200" b="1" dirty="0">
                <a:latin typeface="TH Sarabun PSK"/>
                <a:cs typeface="TH SarabunPSK" panose="020B0500040200020003" pitchFamily="34" charset="-34"/>
              </a:rPr>
              <a:t>เรียบร้อย</a:t>
            </a:r>
          </a:p>
          <a:p>
            <a:endParaRPr lang="th-TH" sz="3200" b="1" dirty="0">
              <a:latin typeface="TH Sarabun PSK"/>
              <a:cs typeface="TH SarabunPSK" panose="020B0500040200020003" pitchFamily="34" charset="-34"/>
            </a:endParaRPr>
          </a:p>
          <a:p>
            <a:r>
              <a:rPr lang="th-TH" sz="3200" b="1" dirty="0">
                <a:latin typeface="TH Sarabun PSK"/>
                <a:cs typeface="TH SarabunPSK" panose="020B0500040200020003" pitchFamily="34" charset="-34"/>
              </a:rPr>
              <a:t>๒.  อนุมัติ ผบ.ทอ.เมื่อ ๒๐ ส.ค.๖๑ ท้ายหนังสือ สตน.ทอ.ที่ กห ๐๖๑๓.๓/๑๒๙๘ ลง ๑๕ ส.ค.๖๑ </a:t>
            </a:r>
          </a:p>
          <a:p>
            <a:r>
              <a:rPr lang="th-TH" sz="3200" b="1" dirty="0">
                <a:latin typeface="TH Sarabun PSK"/>
                <a:cs typeface="TH SarabunPSK" panose="020B0500040200020003" pitchFamily="34" charset="-34"/>
              </a:rPr>
              <a:t>     ให้ สตน.ทอ.ปรับคู่มือกระบวนการบริหารความเสี่ยง</a:t>
            </a:r>
          </a:p>
          <a:p>
            <a:r>
              <a:rPr lang="th-TH" sz="3200" b="1" dirty="0">
                <a:latin typeface="TH Sarabun PSK"/>
                <a:cs typeface="TH SarabunPSK" panose="020B0500040200020003" pitchFamily="34" charset="-34"/>
              </a:rPr>
              <a:t>     </a:t>
            </a:r>
            <a:r>
              <a:rPr lang="th-TH" sz="3200" b="1" u="sng" dirty="0">
                <a:latin typeface="TH Sarabun PSK"/>
                <a:cs typeface="TH SarabunPSK" panose="020B0500040200020003" pitchFamily="34" charset="-34"/>
              </a:rPr>
              <a:t>ผลการดำเนินการ  </a:t>
            </a:r>
            <a:r>
              <a:rPr lang="th-TH" sz="3200" b="1" dirty="0">
                <a:latin typeface="TH Sarabun PSK"/>
                <a:cs typeface="TH SarabunPSK" panose="020B0500040200020003" pitchFamily="34" charset="-34"/>
              </a:rPr>
              <a:t>ยังไม่ดำเนินการ เนื่องจากรอให้เป็นไปในแนวทางเดียวกับกระทรวงการคลัง</a:t>
            </a:r>
          </a:p>
        </p:txBody>
      </p:sp>
    </p:spTree>
    <p:extLst>
      <p:ext uri="{BB962C8B-B14F-4D97-AF65-F5344CB8AC3E}">
        <p14:creationId xmlns:p14="http://schemas.microsoft.com/office/powerpoint/2010/main" val="2630623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4"/>
          <p:cNvSpPr>
            <a:spLocks noChangeShapeType="1"/>
          </p:cNvSpPr>
          <p:nvPr/>
        </p:nvSpPr>
        <p:spPr bwMode="auto">
          <a:xfrm>
            <a:off x="0" y="785813"/>
            <a:ext cx="12192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ngsana New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047754" y="357192"/>
            <a:ext cx="6728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PSK"/>
                <a:cs typeface="TH Sarabun New" panose="020B0500040200020003" pitchFamily="34" charset="-34"/>
              </a:rPr>
              <a:t>คณะอนุกรรมการบริหารความเสี่ยงของกองทัพอากาศ</a:t>
            </a:r>
          </a:p>
        </p:txBody>
      </p:sp>
      <p:pic>
        <p:nvPicPr>
          <p:cNvPr id="15364" name="Picture 5" descr="C:\Users\PC\Pictures\535px-Royal_Thai_Air_Force_Seal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68" y="155575"/>
            <a:ext cx="100753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ECD74-B416-401D-B0A0-788F77A3AB22}" type="slidenum"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13223" y="2761292"/>
            <a:ext cx="11305256" cy="635000"/>
          </a:xfrm>
        </p:spPr>
        <p:txBody>
          <a:bodyPr/>
          <a:lstStyle/>
          <a:p>
            <a:pPr eaLnBrk="1" hangingPunct="1">
              <a:defRPr/>
            </a:pPr>
            <a:r>
              <a:rPr lang="th-TH" sz="8000" b="1" dirty="0">
                <a:solidFill>
                  <a:srgbClr val="FFFF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ซักถาม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31749" y="6615180"/>
            <a:ext cx="12395201" cy="2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 	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xmlns="" id="{F75992AA-F9EE-4BD5-9C4C-109E0EC4AFF8}"/>
              </a:ext>
            </a:extLst>
          </p:cNvPr>
          <p:cNvSpPr txBox="1"/>
          <p:nvPr/>
        </p:nvSpPr>
        <p:spPr>
          <a:xfrm>
            <a:off x="407368" y="1642440"/>
            <a:ext cx="116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     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63062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CF8D4D68-B45F-4A70-A0F4-ECEE258B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34" y="980729"/>
            <a:ext cx="11246998" cy="5040560"/>
          </a:xfrm>
        </p:spPr>
        <p:txBody>
          <a:bodyPr/>
          <a:lstStyle/>
          <a:p>
            <a:pPr marL="0" indent="0">
              <a:buNone/>
            </a:pPr>
            <a:r>
              <a:rPr lang="th-TH" b="1" spc="-20" dirty="0">
                <a:solidFill>
                  <a:srgbClr val="FFFF00"/>
                </a:solidFill>
                <a:latin typeface="TH Sarabun PSK"/>
                <a:ea typeface="Calibri" panose="020F0502020204030204" pitchFamily="34" charset="0"/>
                <a:cs typeface="TH SarabunPSK" panose="020B0500040200020003" pitchFamily="34" charset="-34"/>
              </a:rPr>
              <a:t>๑.  อนุมัติ ผบ.ทอ.เมื่อ ๑๘ ก.ค.๖๑ ท้ายหนังสือ ก.พ.ร.ทอ.ที่ ๖/๖๑ ลง ๑๒ ก.ค.๖๑  </a:t>
            </a:r>
            <a:r>
              <a:rPr lang="th-TH" b="1" spc="-20" dirty="0">
                <a:latin typeface="TH Sarabun PSK"/>
                <a:ea typeface="Calibri" panose="020F0502020204030204" pitchFamily="34" charset="0"/>
                <a:cs typeface="TH SarabunPSK" panose="020B0500040200020003" pitchFamily="34" charset="-34"/>
              </a:rPr>
              <a:t>ให้ สตน.ทอ.</a:t>
            </a:r>
          </a:p>
          <a:p>
            <a:pPr marL="0" indent="0">
              <a:buNone/>
            </a:pPr>
            <a:r>
              <a:rPr lang="th-TH" dirty="0">
                <a:effectLst/>
                <a:cs typeface="TH SarabunPSK" panose="020B0500040200020003" pitchFamily="34" charset="-34"/>
              </a:rPr>
              <a:t>    -  </a:t>
            </a:r>
            <a:r>
              <a:rPr lang="th-TH" b="1" dirty="0">
                <a:effectLst/>
                <a:cs typeface="TH SarabunPSK" panose="020B0500040200020003" pitchFamily="34" charset="-34"/>
              </a:rPr>
              <a:t>ให้คำปรึกษาแนวทางปฏิบัติตามกระบวนการบริหารความเสี่ยง โดยการปรับแบบฟอร์ม</a:t>
            </a:r>
            <a:endParaRPr lang="en-US" b="1" dirty="0">
              <a:effectLst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effectLst/>
                <a:cs typeface="TH SarabunPSK" panose="020B0500040200020003" pitchFamily="34" charset="-34"/>
              </a:rPr>
              <a:t>       รายงานให้สอดคล้องกับความเสี่ยง ๕ ด้าน ตามที่ คณอก.บริหารความเสี่ยงของ ทอ.กำหนด</a:t>
            </a:r>
            <a:endParaRPr lang="en-US" b="1" dirty="0">
              <a:effectLst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effectLst/>
                <a:cs typeface="TH SarabunPSK" panose="020B0500040200020003" pitchFamily="34" charset="-34"/>
              </a:rPr>
              <a:t>    -  ติดตามทวงถามตามระยะเวลา</a:t>
            </a:r>
            <a:endParaRPr lang="en-US" b="1" dirty="0">
              <a:effectLst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effectLst/>
                <a:cs typeface="TH SarabunPSK" panose="020B0500040200020003" pitchFamily="34" charset="-34"/>
              </a:rPr>
              <a:t>    -  สรุปผลการตรวจความถูกต้องตามแบบฟอร์มการรายงาน</a:t>
            </a:r>
            <a:endParaRPr lang="en-US" b="1" dirty="0">
              <a:effectLst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effectLst/>
                <a:cs typeface="TH SarabunPSK" panose="020B0500040200020003" pitchFamily="34" charset="-34"/>
              </a:rPr>
              <a:t>    -  วิเคราะห์สรุปผลการขึ้นทะเบียนความเสี่ยง แผนบริหารความเสี่ยง และผลการดำเนินการบริหาร </a:t>
            </a:r>
          </a:p>
          <a:p>
            <a:pPr marL="0" indent="0">
              <a:buNone/>
            </a:pPr>
            <a:r>
              <a:rPr lang="th-TH" b="1" dirty="0">
                <a:effectLst/>
                <a:cs typeface="TH SarabunPSK" panose="020B0500040200020003" pitchFamily="34" charset="-34"/>
              </a:rPr>
              <a:t>        ความเสี่ยงของ นขต.ทอ.</a:t>
            </a:r>
            <a:endParaRPr lang="en-US" b="1" dirty="0">
              <a:effectLst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effectLst/>
                <a:cs typeface="TH SarabunPSK" panose="020B0500040200020003" pitchFamily="34" charset="-34"/>
              </a:rPr>
              <a:t>    - รายงาน ผบช.และ คณอก.บริหารความเสี่ยงของ ทอ.ภายใน ต.ค.ของทุกปี</a:t>
            </a:r>
            <a:endParaRPr lang="en-US" b="1" dirty="0">
              <a:effectLst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C620DF6-C1CD-4D8C-9387-E51949E8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96D3-C94F-410B-8A64-CF9106BB522D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DEC5A548-CD76-43F3-BBE8-0453A030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4" y="357192"/>
            <a:ext cx="6728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PSK"/>
                <a:cs typeface="TH Sarabun New" panose="020B0500040200020003" pitchFamily="34" charset="-34"/>
              </a:rPr>
              <a:t>คณะอนุกรรมการบริหารความเสี่ยงของกองทัพอากาศ</a:t>
            </a:r>
          </a:p>
        </p:txBody>
      </p:sp>
      <p:pic>
        <p:nvPicPr>
          <p:cNvPr id="6" name="Picture 5" descr="C:\Users\PC\Pictures\535px-Royal_Thai_Air_Force_Seal_svg.png">
            <a:extLst>
              <a:ext uri="{FF2B5EF4-FFF2-40B4-BE49-F238E27FC236}">
                <a16:creationId xmlns:a16="http://schemas.microsoft.com/office/drawing/2014/main" xmlns="" id="{731CD2C9-23DD-4C5B-87AD-6F17ED76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8" y="155575"/>
            <a:ext cx="100753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566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CF8D4D68-B45F-4A70-A0F4-ECEE258B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34" y="980729"/>
            <a:ext cx="11246998" cy="5040560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solidFill>
                  <a:srgbClr val="FFFF00"/>
                </a:solidFill>
                <a:effectLst/>
                <a:cs typeface="TH SarabunPSK" panose="020B0500040200020003" pitchFamily="34" charset="-34"/>
              </a:rPr>
              <a:t>การให้คำปรึกษา</a:t>
            </a:r>
            <a:r>
              <a:rPr lang="th-TH" b="1" dirty="0">
                <a:effectLst/>
                <a:cs typeface="TH SarabunPSK" panose="020B0500040200020003" pitchFamily="34" charset="-34"/>
              </a:rPr>
              <a:t>แนวทางปฏิบัติตามกระบวนการบริหารความเสี่ยง โดย</a:t>
            </a:r>
            <a:r>
              <a:rPr lang="th-TH" b="1" dirty="0">
                <a:solidFill>
                  <a:srgbClr val="FFFF00"/>
                </a:solidFill>
                <a:effectLst/>
                <a:cs typeface="TH SarabunPSK" panose="020B0500040200020003" pitchFamily="34" charset="-34"/>
              </a:rPr>
              <a:t>การปรับแบบฟอร์ม</a:t>
            </a:r>
            <a:endParaRPr lang="en-US" b="1" dirty="0">
              <a:solidFill>
                <a:srgbClr val="FFFF00"/>
              </a:solidFill>
              <a:effectLst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effectLst/>
                <a:cs typeface="TH SarabunPSK" panose="020B0500040200020003" pitchFamily="34" charset="-34"/>
              </a:rPr>
              <a:t>รายงานให้สอดคล้องกับความเสี่ยง ๕ ด้าน ตามที่ คณอก.บริหารความเสี่ยงของ ทอ.กำหนด</a:t>
            </a:r>
            <a:endParaRPr lang="en-US" b="1" dirty="0">
              <a:effectLst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b="1" u="sng" dirty="0">
              <a:effectLst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u="sng" dirty="0">
                <a:effectLst/>
                <a:cs typeface="TH SarabunPSK" panose="020B0500040200020003" pitchFamily="34" charset="-34"/>
              </a:rPr>
              <a:t>ผลการดำเนินการ</a:t>
            </a:r>
            <a:endParaRPr lang="en-US" b="1" dirty="0">
              <a:effectLst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effectLst/>
                <a:cs typeface="TH SarabunPSK" panose="020B0500040200020003" pitchFamily="34" charset="-34"/>
              </a:rPr>
              <a:t>   </a:t>
            </a:r>
            <a:r>
              <a:rPr lang="th-TH" b="1" dirty="0">
                <a:solidFill>
                  <a:srgbClr val="FFFF00"/>
                </a:solidFill>
                <a:effectLst/>
                <a:cs typeface="TH SarabunPSK" panose="020B0500040200020003" pitchFamily="34" charset="-34"/>
              </a:rPr>
              <a:t>การปรับแบบฟอร์ม   </a:t>
            </a:r>
            <a:r>
              <a:rPr lang="th-TH" b="1" dirty="0">
                <a:effectLst/>
                <a:cs typeface="TH SarabunPSK" panose="020B0500040200020003" pitchFamily="34" charset="-34"/>
              </a:rPr>
              <a:t>สตน.ทอ.ได้ปรับแบบฟอร์มตามที่ คณอก.บริหารความเสี่ยงกำหนดแล้ว </a:t>
            </a:r>
            <a:br>
              <a:rPr lang="th-TH" b="1" dirty="0">
                <a:effectLst/>
                <a:cs typeface="TH SarabunPSK" panose="020B0500040200020003" pitchFamily="34" charset="-34"/>
              </a:rPr>
            </a:br>
            <a:r>
              <a:rPr lang="th-TH" b="1" dirty="0">
                <a:effectLst/>
                <a:cs typeface="TH SarabunPSK" panose="020B0500040200020003" pitchFamily="34" charset="-34"/>
              </a:rPr>
              <a:t>ตามอนุมัติ ผบ.ทอ.เมื่อ ๒๐ ส.ค.๖๑ ท้ายหนังสือ สตน.ทอ.ที่ กห ๐๖๑๓.๓/๑๒๙๘  ลง ๑๕ ส.ค.๖๑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h-TH" b="1" dirty="0">
                <a:effectLst/>
                <a:cs typeface="TH SarabunPSK" panose="020B0500040200020003" pitchFamily="34" charset="-34"/>
              </a:rPr>
              <a:t>   </a:t>
            </a:r>
            <a:r>
              <a:rPr lang="th-TH" b="1" dirty="0">
                <a:solidFill>
                  <a:srgbClr val="FFFF00"/>
                </a:solidFill>
                <a:effectLst/>
                <a:cs typeface="TH SarabunPSK" panose="020B0500040200020003" pitchFamily="34" charset="-34"/>
              </a:rPr>
              <a:t>การให้คำปรึกษา   </a:t>
            </a:r>
            <a:r>
              <a:rPr lang="th-TH" b="1" dirty="0">
                <a:effectLst/>
                <a:cs typeface="TH SarabunPSK" panose="020B0500040200020003" pitchFamily="34" charset="-34"/>
              </a:rPr>
              <a:t>สตน.ทอ.ได้จัดทีมให้คำปรึกษาพร้อมกับการชี้แจงหน่วยรับตรวจ </a:t>
            </a:r>
            <a:br>
              <a:rPr lang="th-TH" b="1" dirty="0">
                <a:effectLst/>
                <a:cs typeface="TH SarabunPSK" panose="020B0500040200020003" pitchFamily="34" charset="-34"/>
              </a:rPr>
            </a:br>
            <a:r>
              <a:rPr lang="th-TH" b="1" dirty="0">
                <a:effectLst/>
                <a:cs typeface="TH SarabunPSK" panose="020B0500040200020003" pitchFamily="34" charset="-34"/>
              </a:rPr>
              <a:t>และตามที่หน่วยร้องขอ ซึ่งได้ดำเนินการแล้ว จำนวน ๑๓ หน่วย</a:t>
            </a:r>
            <a:endParaRPr lang="en-US" b="1" dirty="0">
              <a:effectLst/>
              <a:cs typeface="TH SarabunPSK" panose="020B0500040200020003" pitchFamily="34" charset="-34"/>
            </a:endParaRPr>
          </a:p>
          <a:p>
            <a:endParaRPr lang="th-TH" dirty="0"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C620DF6-C1CD-4D8C-9387-E51949E8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96D3-C94F-410B-8A64-CF9106BB522D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DEC5A548-CD76-43F3-BBE8-0453A030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4" y="357192"/>
            <a:ext cx="6728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PSK"/>
                <a:cs typeface="TH Sarabun New" panose="020B0500040200020003" pitchFamily="34" charset="-34"/>
              </a:rPr>
              <a:t>คณะอนุกรรมการบริหารความเสี่ยงของกองทัพอากาศ</a:t>
            </a:r>
          </a:p>
        </p:txBody>
      </p:sp>
      <p:pic>
        <p:nvPicPr>
          <p:cNvPr id="6" name="Picture 5" descr="C:\Users\PC\Pictures\535px-Royal_Thai_Air_Force_Seal_svg.png">
            <a:extLst>
              <a:ext uri="{FF2B5EF4-FFF2-40B4-BE49-F238E27FC236}">
                <a16:creationId xmlns:a16="http://schemas.microsoft.com/office/drawing/2014/main" xmlns="" id="{731CD2C9-23DD-4C5B-87AD-6F17ED76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8" y="155575"/>
            <a:ext cx="100753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808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CF8D4D68-B45F-4A70-A0F4-ECEE258B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8840"/>
            <a:ext cx="10972800" cy="1872207"/>
          </a:xfrm>
        </p:spPr>
        <p:txBody>
          <a:bodyPr/>
          <a:lstStyle/>
          <a:p>
            <a:pPr marL="0" indent="0" algn="ctr">
              <a:buNone/>
            </a:pPr>
            <a:r>
              <a:rPr lang="th-TH" sz="6000" b="1" dirty="0">
                <a:solidFill>
                  <a:srgbClr val="FFC000"/>
                </a:solidFill>
                <a:effectLst/>
                <a:cs typeface="TH SarabunPSK" panose="020B0500040200020003" pitchFamily="34" charset="-34"/>
              </a:rPr>
              <a:t>การปรับแบบฟอร์ม</a:t>
            </a:r>
            <a:endParaRPr lang="th-TH" sz="6000" dirty="0"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C620DF6-C1CD-4D8C-9387-E51949E8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96D3-C94F-410B-8A64-CF9106BB522D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DEC5A548-CD76-43F3-BBE8-0453A030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4" y="357192"/>
            <a:ext cx="6728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PSK"/>
                <a:cs typeface="TH Sarabun New" panose="020B0500040200020003" pitchFamily="34" charset="-34"/>
              </a:rPr>
              <a:t>คณะอนุกรรมการบริหารความเสี่ยงของกองทัพอากาศ</a:t>
            </a:r>
          </a:p>
        </p:txBody>
      </p:sp>
      <p:pic>
        <p:nvPicPr>
          <p:cNvPr id="6" name="Picture 5" descr="C:\Users\PC\Pictures\535px-Royal_Thai_Air_Force_Seal_svg.png">
            <a:extLst>
              <a:ext uri="{FF2B5EF4-FFF2-40B4-BE49-F238E27FC236}">
                <a16:creationId xmlns:a16="http://schemas.microsoft.com/office/drawing/2014/main" xmlns="" id="{731CD2C9-23DD-4C5B-87AD-6F17ED76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8" y="155575"/>
            <a:ext cx="100753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70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>
            <a:extLst>
              <a:ext uri="{FF2B5EF4-FFF2-40B4-BE49-F238E27FC236}">
                <a16:creationId xmlns:a16="http://schemas.microsoft.com/office/drawing/2014/main" xmlns="" id="{8BB718F4-DCBD-49E2-9011-763D4A970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077200" y="650081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92ED64-DA1A-42A4-B8CA-47F00F3EC23F}" type="slidenum">
              <a:rPr lang="th-TH" altLang="th-TH" sz="1200">
                <a:solidFill>
                  <a:srgbClr val="89898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th-TH" altLang="th-TH" sz="1200">
              <a:solidFill>
                <a:srgbClr val="89898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435" name="ตัวแทนหมายเลขภาพนิ่ง 5">
            <a:extLst>
              <a:ext uri="{FF2B5EF4-FFF2-40B4-BE49-F238E27FC236}">
                <a16:creationId xmlns:a16="http://schemas.microsoft.com/office/drawing/2014/main" xmlns="" id="{0AD9FA04-9005-4EDF-A8F3-EB7A93C6BC13}"/>
              </a:ext>
            </a:extLst>
          </p:cNvPr>
          <p:cNvSpPr txBox="1">
            <a:spLocks/>
          </p:cNvSpPr>
          <p:nvPr/>
        </p:nvSpPr>
        <p:spPr bwMode="auto">
          <a:xfrm>
            <a:off x="8077200" y="650081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0FC4978-19AC-4E01-9626-06FC7F2AB088}" type="slidenum">
              <a:rPr lang="th-TH" altLang="th-TH" sz="1200">
                <a:solidFill>
                  <a:srgbClr val="89898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th-TH" altLang="th-TH" sz="1200">
              <a:solidFill>
                <a:srgbClr val="89898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8436" name="รูปภาพ 8">
            <a:extLst>
              <a:ext uri="{FF2B5EF4-FFF2-40B4-BE49-F238E27FC236}">
                <a16:creationId xmlns:a16="http://schemas.microsoft.com/office/drawing/2014/main" xmlns="" id="{3B307E71-3D0C-4D77-A2F6-C161D901A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9898" r="4623" b="6927"/>
          <a:stretch>
            <a:fillRect/>
          </a:stretch>
        </p:blipFill>
        <p:spPr bwMode="auto">
          <a:xfrm>
            <a:off x="1568450" y="260351"/>
            <a:ext cx="9055100" cy="63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คำบรรยายภาพแบบสี่เหลี่ยม 2">
            <a:extLst>
              <a:ext uri="{FF2B5EF4-FFF2-40B4-BE49-F238E27FC236}">
                <a16:creationId xmlns:a16="http://schemas.microsoft.com/office/drawing/2014/main" xmlns="" id="{04B648FF-B02F-4810-B7E2-4FB1ECE95ABD}"/>
              </a:ext>
            </a:extLst>
          </p:cNvPr>
          <p:cNvSpPr/>
          <p:nvPr/>
        </p:nvSpPr>
        <p:spPr>
          <a:xfrm>
            <a:off x="1619251" y="438150"/>
            <a:ext cx="2498725" cy="1727200"/>
          </a:xfrm>
          <a:prstGeom prst="wedgeRectCallout">
            <a:avLst>
              <a:gd name="adj1" fmla="val 45935"/>
              <a:gd name="adj2" fmla="val 49863"/>
            </a:avLst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2400" b="1" u="sng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วิธีการได้มา</a:t>
            </a:r>
          </a:p>
          <a:p>
            <a:pPr>
              <a:defRPr/>
            </a:pPr>
            <a:r>
              <a:rPr lang="th-TH" sz="2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ภารกิจหน่วย</a:t>
            </a:r>
          </a:p>
          <a:p>
            <a:pPr>
              <a:defRPr/>
            </a:pPr>
            <a:r>
              <a:rPr lang="th-TH" sz="2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พจนานุกรมกิจกรรม ทอ.</a:t>
            </a:r>
          </a:p>
          <a:p>
            <a:pPr>
              <a:defRPr/>
            </a:pPr>
            <a:r>
              <a:rPr lang="th-TH" sz="2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คู่มือมาตรฐานงาน</a:t>
            </a:r>
          </a:p>
          <a:p>
            <a:pPr>
              <a:defRPr/>
            </a:pPr>
            <a:r>
              <a:rPr lang="th-TH" sz="2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ฯลฯ</a:t>
            </a:r>
          </a:p>
        </p:txBody>
      </p:sp>
      <p:sp>
        <p:nvSpPr>
          <p:cNvPr id="11" name="คำบรรยายภาพแบบสี่เหลี่ยม 7">
            <a:extLst>
              <a:ext uri="{FF2B5EF4-FFF2-40B4-BE49-F238E27FC236}">
                <a16:creationId xmlns:a16="http://schemas.microsoft.com/office/drawing/2014/main" xmlns="" id="{84486529-707A-4195-84C0-FC24BAF42063}"/>
              </a:ext>
            </a:extLst>
          </p:cNvPr>
          <p:cNvSpPr/>
          <p:nvPr/>
        </p:nvSpPr>
        <p:spPr>
          <a:xfrm>
            <a:off x="1803401" y="4005264"/>
            <a:ext cx="2498725" cy="2744787"/>
          </a:xfrm>
          <a:prstGeom prst="wedgeRectCallout">
            <a:avLst>
              <a:gd name="adj1" fmla="val 45935"/>
              <a:gd name="adj2" fmla="val 49863"/>
            </a:avLst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th-TH" sz="2200" b="1" u="sng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กรอบการพิจารณาความเสี่ยง</a:t>
            </a:r>
          </a:p>
          <a:p>
            <a:pPr>
              <a:defRPr/>
            </a:pPr>
            <a:r>
              <a:rPr lang="th-TH" sz="22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คน</a:t>
            </a:r>
          </a:p>
          <a:p>
            <a:pPr>
              <a:defRPr/>
            </a:pPr>
            <a:r>
              <a:rPr lang="th-TH" sz="22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อุปกรณ์</a:t>
            </a:r>
          </a:p>
          <a:p>
            <a:pPr>
              <a:defRPr/>
            </a:pPr>
            <a:r>
              <a:rPr lang="th-TH" sz="22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วิธีการดำเนินการ</a:t>
            </a:r>
          </a:p>
          <a:p>
            <a:pPr>
              <a:defRPr/>
            </a:pPr>
            <a:r>
              <a:rPr lang="th-TH" sz="22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200" b="1" dirty="0" err="1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งป</a:t>
            </a:r>
            <a:r>
              <a:rPr lang="th-TH" sz="22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>
              <a:defRPr/>
            </a:pPr>
            <a:r>
              <a:rPr lang="th-TH" sz="22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กระบวนการ</a:t>
            </a:r>
          </a:p>
          <a:p>
            <a:pPr>
              <a:defRPr/>
            </a:pPr>
            <a:r>
              <a:rPr lang="th-TH" sz="22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การบำรุงรักษา</a:t>
            </a:r>
          </a:p>
          <a:p>
            <a:pPr>
              <a:defRPr/>
            </a:pPr>
            <a:r>
              <a:rPr lang="th-TH" sz="2200" b="1" dirty="0">
                <a:solidFill>
                  <a:srgbClr val="0000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อื่นๆ</a:t>
            </a:r>
          </a:p>
        </p:txBody>
      </p:sp>
      <p:sp>
        <p:nvSpPr>
          <p:cNvPr id="18439" name="สี่เหลี่ยมผืนผ้า 3">
            <a:extLst>
              <a:ext uri="{FF2B5EF4-FFF2-40B4-BE49-F238E27FC236}">
                <a16:creationId xmlns:a16="http://schemas.microsoft.com/office/drawing/2014/main" xmlns="" id="{643652AD-861B-4099-885D-468A520C6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50" y="260351"/>
            <a:ext cx="90995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5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หน่วยหัวหน้าสายวิทยาการ</a:t>
            </a:r>
          </a:p>
        </p:txBody>
      </p:sp>
      <p:sp>
        <p:nvSpPr>
          <p:cNvPr id="17" name="คำบรรยายภาพแบบสี่เหลี่ยม 8">
            <a:extLst>
              <a:ext uri="{FF2B5EF4-FFF2-40B4-BE49-F238E27FC236}">
                <a16:creationId xmlns:a16="http://schemas.microsoft.com/office/drawing/2014/main" xmlns="" id="{46D603EB-9DE1-4E61-B784-807C1C7B2371}"/>
              </a:ext>
            </a:extLst>
          </p:cNvPr>
          <p:cNvSpPr/>
          <p:nvPr/>
        </p:nvSpPr>
        <p:spPr>
          <a:xfrm>
            <a:off x="4613275" y="4022726"/>
            <a:ext cx="2959100" cy="2708275"/>
          </a:xfrm>
          <a:prstGeom prst="wedgeRectCallout">
            <a:avLst>
              <a:gd name="adj1" fmla="val 45935"/>
              <a:gd name="adj2" fmla="val 49863"/>
            </a:avLst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th-TH" sz="2200" b="1" u="sng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กรอบการพิจารณาความเสี่ยง</a:t>
            </a:r>
          </a:p>
          <a:p>
            <a:pPr>
              <a:defRPr/>
            </a:pPr>
            <a:r>
              <a:rPr lang="th-TH" sz="22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ประชุม</a:t>
            </a:r>
          </a:p>
          <a:p>
            <a:pPr>
              <a:defRPr/>
            </a:pPr>
            <a:r>
              <a:rPr lang="th-TH" sz="22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ข้อขัดข้องหน่วยในการปฏิบัติงาน</a:t>
            </a:r>
          </a:p>
          <a:p>
            <a:pPr>
              <a:defRPr/>
            </a:pPr>
            <a:r>
              <a:rPr lang="th-TH" sz="22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ผลการตรวจเยี่ยมจากสายวิทยาการ</a:t>
            </a:r>
          </a:p>
          <a:p>
            <a:pPr>
              <a:defRPr/>
            </a:pPr>
            <a:r>
              <a:rPr lang="th-TH" sz="22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ผลการตรวจสอบของ จร.ทอ., </a:t>
            </a:r>
            <a:r>
              <a:rPr lang="th-TH" sz="2200" b="1" dirty="0" err="1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สนภ</a:t>
            </a:r>
            <a:r>
              <a:rPr lang="th-TH" sz="22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.ทอ., สตน.ทอ.</a:t>
            </a:r>
          </a:p>
          <a:p>
            <a:pPr>
              <a:defRPr/>
            </a:pPr>
            <a:r>
              <a:rPr lang="th-TH" sz="22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ฯลฯ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>
            <a:extLst>
              <a:ext uri="{FF2B5EF4-FFF2-40B4-BE49-F238E27FC236}">
                <a16:creationId xmlns:a16="http://schemas.microsoft.com/office/drawing/2014/main" xmlns="" id="{33068E71-C664-4A51-877A-9C19C4D051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2BA54D-2498-43E7-A6A8-4B731BAA78B0}" type="slidenum">
              <a:rPr lang="th-TH" altLang="th-TH" sz="1200">
                <a:solidFill>
                  <a:srgbClr val="89898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th-TH" altLang="th-TH" sz="1200">
              <a:solidFill>
                <a:srgbClr val="89898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605" name="ตัวแทนหมายเลขภาพนิ่ง 1">
            <a:extLst>
              <a:ext uri="{FF2B5EF4-FFF2-40B4-BE49-F238E27FC236}">
                <a16:creationId xmlns:a16="http://schemas.microsoft.com/office/drawing/2014/main" xmlns="" id="{E88ABBF3-9D4E-4B0A-9CC0-0E06B167DAFE}"/>
              </a:ext>
            </a:extLst>
          </p:cNvPr>
          <p:cNvSpPr txBox="1">
            <a:spLocks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DAFCC97-DEDE-40C0-BDA0-FD9B3DA80D96}" type="slidenum">
              <a:rPr lang="th-TH" altLang="th-TH" sz="1200">
                <a:solidFill>
                  <a:srgbClr val="89898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th-TH" altLang="th-TH" sz="1200">
              <a:solidFill>
                <a:srgbClr val="89898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5606" name="รูปภาพ 10">
            <a:extLst>
              <a:ext uri="{FF2B5EF4-FFF2-40B4-BE49-F238E27FC236}">
                <a16:creationId xmlns:a16="http://schemas.microsoft.com/office/drawing/2014/main" xmlns="" id="{DED692E9-8046-4A6C-8C08-978EF3478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10887" r="5005" b="5942"/>
          <a:stretch>
            <a:fillRect/>
          </a:stretch>
        </p:blipFill>
        <p:spPr bwMode="auto">
          <a:xfrm>
            <a:off x="1055805" y="527049"/>
            <a:ext cx="9792723" cy="621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14">
            <a:extLst>
              <a:ext uri="{FF2B5EF4-FFF2-40B4-BE49-F238E27FC236}">
                <a16:creationId xmlns:a16="http://schemas.microsoft.com/office/drawing/2014/main" xmlns="" id="{D722A7A1-0ACD-4999-818F-7C9F935F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942" y="267494"/>
            <a:ext cx="3321050" cy="830263"/>
          </a:xfrm>
          <a:prstGeom prst="rect">
            <a:avLst/>
          </a:prstGeom>
          <a:solidFill>
            <a:srgbClr val="00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4800" b="1">
                <a:latin typeface="TH SarabunPSK" panose="020B0500040200020003" pitchFamily="34" charset="-34"/>
                <a:cs typeface="TH SarabunPSK" panose="020B0500040200020003" pitchFamily="34" charset="-34"/>
              </a:rPr>
              <a:t>นขต.ทอ.</a:t>
            </a:r>
          </a:p>
        </p:txBody>
      </p:sp>
      <p:sp>
        <p:nvSpPr>
          <p:cNvPr id="16" name="คำบรรยายภาพแบบสี่เหลี่ยม 6">
            <a:extLst>
              <a:ext uri="{FF2B5EF4-FFF2-40B4-BE49-F238E27FC236}">
                <a16:creationId xmlns:a16="http://schemas.microsoft.com/office/drawing/2014/main" xmlns="" id="{193ED5AE-C1AC-4CDE-AFB8-33FCF458139B}"/>
              </a:ext>
            </a:extLst>
          </p:cNvPr>
          <p:cNvSpPr/>
          <p:nvPr/>
        </p:nvSpPr>
        <p:spPr>
          <a:xfrm>
            <a:off x="4440238" y="4932363"/>
            <a:ext cx="722312" cy="831850"/>
          </a:xfrm>
          <a:prstGeom prst="wedgeRectCallout">
            <a:avLst>
              <a:gd name="adj1" fmla="val 45935"/>
              <a:gd name="adj2" fmla="val 498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คำบรรยายภาพแบบสี่เหลี่ยม 9">
            <a:extLst>
              <a:ext uri="{FF2B5EF4-FFF2-40B4-BE49-F238E27FC236}">
                <a16:creationId xmlns:a16="http://schemas.microsoft.com/office/drawing/2014/main" xmlns="" id="{26087FA9-EA9C-41A4-B785-7BBC6943938C}"/>
              </a:ext>
            </a:extLst>
          </p:cNvPr>
          <p:cNvSpPr/>
          <p:nvPr/>
        </p:nvSpPr>
        <p:spPr>
          <a:xfrm>
            <a:off x="4983163" y="6016625"/>
            <a:ext cx="1668462" cy="628650"/>
          </a:xfrm>
          <a:prstGeom prst="wedgeRectCallout">
            <a:avLst>
              <a:gd name="adj1" fmla="val 45935"/>
              <a:gd name="adj2" fmla="val 49863"/>
            </a:avLst>
          </a:prstGeom>
          <a:solidFill>
            <a:srgbClr val="FFFF00"/>
          </a:solidFill>
          <a:ln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ไป </a:t>
            </a:r>
            <a:r>
              <a:rPr lang="en-US" sz="40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</a:t>
            </a:r>
            <a:r>
              <a:rPr lang="th-TH" sz="40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endParaRPr lang="th-TH" sz="40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18" name="ลูกศรเชื่อมต่อแบบตรง 5">
            <a:extLst>
              <a:ext uri="{FF2B5EF4-FFF2-40B4-BE49-F238E27FC236}">
                <a16:creationId xmlns:a16="http://schemas.microsoft.com/office/drawing/2014/main" xmlns="" id="{23351D5E-523F-4A8F-8B0A-D955ABA157F4}"/>
              </a:ext>
            </a:extLst>
          </p:cNvPr>
          <p:cNvCxnSpPr>
            <a:cxnSpLocks/>
            <a:stCxn id="16" idx="2"/>
            <a:endCxn id="17" idx="1"/>
          </p:cNvCxnSpPr>
          <p:nvPr/>
        </p:nvCxnSpPr>
        <p:spPr>
          <a:xfrm>
            <a:off x="4800601" y="5764214"/>
            <a:ext cx="182563" cy="566737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>
            <a:extLst>
              <a:ext uri="{FF2B5EF4-FFF2-40B4-BE49-F238E27FC236}">
                <a16:creationId xmlns:a16="http://schemas.microsoft.com/office/drawing/2014/main" xmlns="" id="{03DD7C4E-9A6A-4184-83FF-D55C85D3F9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426D31-04A5-47CB-9AFD-E2877B729532}" type="slidenum">
              <a:rPr lang="th-TH" altLang="th-TH" sz="1200">
                <a:solidFill>
                  <a:srgbClr val="89898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th-TH" altLang="th-TH" sz="1200">
              <a:solidFill>
                <a:srgbClr val="89898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3795" name="รูปภาพ 4">
            <a:extLst>
              <a:ext uri="{FF2B5EF4-FFF2-40B4-BE49-F238E27FC236}">
                <a16:creationId xmlns:a16="http://schemas.microsoft.com/office/drawing/2014/main" xmlns="" id="{3A11700C-2001-4907-86F9-8FEC8B745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9" y="150813"/>
            <a:ext cx="8985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ตัวแทนหมายเลขภาพนิ่ง 1">
            <a:extLst>
              <a:ext uri="{FF2B5EF4-FFF2-40B4-BE49-F238E27FC236}">
                <a16:creationId xmlns:a16="http://schemas.microsoft.com/office/drawing/2014/main" xmlns="" id="{79324650-D80B-4011-A801-C3E7545FE47B}"/>
              </a:ext>
            </a:extLst>
          </p:cNvPr>
          <p:cNvSpPr txBox="1">
            <a:spLocks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D742B6C-C714-4852-AA44-465E69861233}" type="slidenum">
              <a:rPr lang="th-TH" altLang="th-TH" sz="1200">
                <a:solidFill>
                  <a:srgbClr val="89898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th-TH" altLang="th-TH" sz="1200">
              <a:solidFill>
                <a:srgbClr val="89898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3798" name="รูปภาพ 25">
            <a:extLst>
              <a:ext uri="{FF2B5EF4-FFF2-40B4-BE49-F238E27FC236}">
                <a16:creationId xmlns:a16="http://schemas.microsoft.com/office/drawing/2014/main" xmlns="" id="{212D2407-6F1A-4E40-8E5F-87B48A451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t="12210" r="15773" b="12872"/>
          <a:stretch>
            <a:fillRect/>
          </a:stretch>
        </p:blipFill>
        <p:spPr bwMode="auto">
          <a:xfrm>
            <a:off x="1703386" y="136524"/>
            <a:ext cx="8988425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9" name="Group 1025">
            <a:extLst>
              <a:ext uri="{FF2B5EF4-FFF2-40B4-BE49-F238E27FC236}">
                <a16:creationId xmlns:a16="http://schemas.microsoft.com/office/drawing/2014/main" xmlns="" id="{72B2FF2F-B86C-46D6-9E1B-4F0AC8C10501}"/>
              </a:ext>
            </a:extLst>
          </p:cNvPr>
          <p:cNvGrpSpPr>
            <a:grpSpLocks/>
          </p:cNvGrpSpPr>
          <p:nvPr/>
        </p:nvGrpSpPr>
        <p:grpSpPr bwMode="auto">
          <a:xfrm>
            <a:off x="1884363" y="3946525"/>
            <a:ext cx="7042150" cy="2319338"/>
            <a:chOff x="120779" y="3917650"/>
            <a:chExt cx="7041947" cy="2319747"/>
          </a:xfrm>
        </p:grpSpPr>
        <p:sp>
          <p:nvSpPr>
            <p:cNvPr id="28" name="คำบรรยายภาพแบบสี่เหลี่ยม 4">
              <a:extLst>
                <a:ext uri="{FF2B5EF4-FFF2-40B4-BE49-F238E27FC236}">
                  <a16:creationId xmlns:a16="http://schemas.microsoft.com/office/drawing/2014/main" xmlns="" id="{D51359F3-E5E2-4E4C-97BF-C7E115E5F3E0}"/>
                </a:ext>
              </a:extLst>
            </p:cNvPr>
            <p:cNvSpPr/>
            <p:nvPr/>
          </p:nvSpPr>
          <p:spPr>
            <a:xfrm>
              <a:off x="1412967" y="4182810"/>
              <a:ext cx="557196" cy="1268636"/>
            </a:xfrm>
            <a:prstGeom prst="wedgeRectCallout">
              <a:avLst>
                <a:gd name="adj1" fmla="val 45935"/>
                <a:gd name="adj2" fmla="val 4986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9" name="คำบรรยายภาพแบบสี่เหลี่ยม 5">
              <a:extLst>
                <a:ext uri="{FF2B5EF4-FFF2-40B4-BE49-F238E27FC236}">
                  <a16:creationId xmlns:a16="http://schemas.microsoft.com/office/drawing/2014/main" xmlns="" id="{EF528BBF-BD56-4914-84B4-4E1FB8257A3C}"/>
                </a:ext>
              </a:extLst>
            </p:cNvPr>
            <p:cNvSpPr/>
            <p:nvPr/>
          </p:nvSpPr>
          <p:spPr>
            <a:xfrm>
              <a:off x="3084556" y="4090719"/>
              <a:ext cx="242881" cy="595417"/>
            </a:xfrm>
            <a:prstGeom prst="wedgeRectCallout">
              <a:avLst>
                <a:gd name="adj1" fmla="val 45935"/>
                <a:gd name="adj2" fmla="val 49863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1600" b="1" dirty="0">
                  <a:latin typeface="TH Sarabun New" panose="020B0500040200020003" pitchFamily="34" charset="-34"/>
                  <a:cs typeface="TH Sarabun New" panose="020B0500040200020003" pitchFamily="34" charset="-34"/>
                  <a:sym typeface="Wingdings"/>
                </a:rPr>
                <a:t></a:t>
              </a:r>
              <a:endParaRPr lang="th-TH" sz="1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0" name="คำบรรยายภาพแบบสี่เหลี่ยม 7">
              <a:extLst>
                <a:ext uri="{FF2B5EF4-FFF2-40B4-BE49-F238E27FC236}">
                  <a16:creationId xmlns:a16="http://schemas.microsoft.com/office/drawing/2014/main" xmlns="" id="{E93FD18C-3BB7-48D4-9930-B74D70DD41D8}"/>
                </a:ext>
              </a:extLst>
            </p:cNvPr>
            <p:cNvSpPr/>
            <p:nvPr/>
          </p:nvSpPr>
          <p:spPr>
            <a:xfrm>
              <a:off x="1751094" y="5805521"/>
              <a:ext cx="804840" cy="431876"/>
            </a:xfrm>
            <a:prstGeom prst="wedgeRectCallout">
              <a:avLst>
                <a:gd name="adj1" fmla="val 45935"/>
                <a:gd name="adj2" fmla="val 4986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2400" b="1" i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ไป </a:t>
              </a:r>
              <a:r>
                <a:rPr lang="en-US" sz="2400" b="1" i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R</a:t>
              </a:r>
              <a:r>
                <a:rPr lang="th-TH" sz="2400" b="1" i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3</a:t>
              </a:r>
              <a:endParaRPr lang="th-TH" sz="2400" i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31" name="ลูกศรเชื่อมต่อแบบตรง 8">
              <a:extLst>
                <a:ext uri="{FF2B5EF4-FFF2-40B4-BE49-F238E27FC236}">
                  <a16:creationId xmlns:a16="http://schemas.microsoft.com/office/drawing/2014/main" xmlns="" id="{33F65279-7CE4-4CEE-809A-A31D2C3C370A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>
              <a:off x="1690771" y="5451445"/>
              <a:ext cx="155571" cy="43981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คำบรรยายภาพแบบสี่เหลี่ยม 12">
              <a:extLst>
                <a:ext uri="{FF2B5EF4-FFF2-40B4-BE49-F238E27FC236}">
                  <a16:creationId xmlns:a16="http://schemas.microsoft.com/office/drawing/2014/main" xmlns="" id="{F03B0797-5348-41A9-A215-1DAB8A6BE6D4}"/>
                </a:ext>
              </a:extLst>
            </p:cNvPr>
            <p:cNvSpPr/>
            <p:nvPr/>
          </p:nvSpPr>
          <p:spPr>
            <a:xfrm>
              <a:off x="120779" y="3917650"/>
              <a:ext cx="779440" cy="1098744"/>
            </a:xfrm>
            <a:prstGeom prst="wedgeRectCallout">
              <a:avLst>
                <a:gd name="adj1" fmla="val 45935"/>
                <a:gd name="adj2" fmla="val 4986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2400" b="1" i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มาจาก </a:t>
              </a:r>
              <a:r>
                <a:rPr lang="en-US" sz="2400" b="1" i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</a:t>
              </a:r>
              <a:r>
                <a:rPr lang="th-TH" sz="2400" b="1" i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</a:p>
          </p:txBody>
        </p:sp>
        <p:cxnSp>
          <p:nvCxnSpPr>
            <p:cNvPr id="33" name="ลูกศรเชื่อมต่อแบบตรง 32">
              <a:extLst>
                <a:ext uri="{FF2B5EF4-FFF2-40B4-BE49-F238E27FC236}">
                  <a16:creationId xmlns:a16="http://schemas.microsoft.com/office/drawing/2014/main" xmlns="" id="{76DC650A-A9E7-4D5A-8B53-15BA4F390253}"/>
                </a:ext>
              </a:extLst>
            </p:cNvPr>
            <p:cNvCxnSpPr>
              <a:cxnSpLocks/>
              <a:stCxn id="32" idx="3"/>
              <a:endCxn id="28" idx="1"/>
            </p:cNvCxnSpPr>
            <p:nvPr/>
          </p:nvCxnSpPr>
          <p:spPr>
            <a:xfrm>
              <a:off x="900219" y="4467022"/>
              <a:ext cx="512748" cy="3493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คำบรรยายภาพแบบสี่เหลี่ยม 25">
              <a:extLst>
                <a:ext uri="{FF2B5EF4-FFF2-40B4-BE49-F238E27FC236}">
                  <a16:creationId xmlns:a16="http://schemas.microsoft.com/office/drawing/2014/main" xmlns="" id="{6D222CC8-A0FD-4D20-80F7-5837BB186D29}"/>
                </a:ext>
              </a:extLst>
            </p:cNvPr>
            <p:cNvSpPr/>
            <p:nvPr/>
          </p:nvSpPr>
          <p:spPr>
            <a:xfrm>
              <a:off x="3762399" y="4563877"/>
              <a:ext cx="360352" cy="784363"/>
            </a:xfrm>
            <a:prstGeom prst="wedgeRectCallout">
              <a:avLst>
                <a:gd name="adj1" fmla="val 45935"/>
                <a:gd name="adj2" fmla="val 49863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1600" b="1" dirty="0">
                  <a:latin typeface="TH Sarabun New" panose="020B0500040200020003" pitchFamily="34" charset="-34"/>
                  <a:cs typeface="TH Sarabun New" panose="020B0500040200020003" pitchFamily="34" charset="-34"/>
                  <a:sym typeface="Wingdings"/>
                </a:rPr>
                <a:t></a:t>
              </a:r>
            </a:p>
            <a:p>
              <a:pPr algn="ctr">
                <a:defRPr/>
              </a:pPr>
              <a:r>
                <a:rPr lang="th-TH" sz="1600" b="1" dirty="0">
                  <a:latin typeface="TH Sarabun New" panose="020B0500040200020003" pitchFamily="34" charset="-34"/>
                  <a:cs typeface="TH Sarabun New" panose="020B0500040200020003" pitchFamily="34" charset="-34"/>
                  <a:sym typeface="Wingdings"/>
                </a:rPr>
                <a:t></a:t>
              </a:r>
            </a:p>
            <a:p>
              <a:pPr algn="ctr">
                <a:defRPr/>
              </a:pPr>
              <a:endParaRPr lang="th-TH" sz="1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5" name="วงรี 27">
              <a:extLst>
                <a:ext uri="{FF2B5EF4-FFF2-40B4-BE49-F238E27FC236}">
                  <a16:creationId xmlns:a16="http://schemas.microsoft.com/office/drawing/2014/main" xmlns="" id="{C494500C-1726-4FFB-A24E-2C2091B8BBEE}"/>
                </a:ext>
              </a:extLst>
            </p:cNvPr>
            <p:cNvSpPr/>
            <p:nvPr/>
          </p:nvSpPr>
          <p:spPr>
            <a:xfrm>
              <a:off x="4440241" y="4455908"/>
              <a:ext cx="360353" cy="362014"/>
            </a:xfrm>
            <a:prstGeom prst="ellipse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6" name="วงรี 29">
              <a:extLst>
                <a:ext uri="{FF2B5EF4-FFF2-40B4-BE49-F238E27FC236}">
                  <a16:creationId xmlns:a16="http://schemas.microsoft.com/office/drawing/2014/main" xmlns="" id="{5FDA5028-21B9-46E9-8C5A-9561B05A0688}"/>
                </a:ext>
              </a:extLst>
            </p:cNvPr>
            <p:cNvSpPr/>
            <p:nvPr/>
          </p:nvSpPr>
          <p:spPr>
            <a:xfrm>
              <a:off x="4440241" y="4816333"/>
              <a:ext cx="360353" cy="362014"/>
            </a:xfrm>
            <a:prstGeom prst="ellipse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7" name="คำบรรยายภาพแบบสี่เหลี่ยม 30">
              <a:extLst>
                <a:ext uri="{FF2B5EF4-FFF2-40B4-BE49-F238E27FC236}">
                  <a16:creationId xmlns:a16="http://schemas.microsoft.com/office/drawing/2014/main" xmlns="" id="{A5FF1C08-27B7-42C4-8D2C-BB1C2D3D58F9}"/>
                </a:ext>
              </a:extLst>
            </p:cNvPr>
            <p:cNvSpPr/>
            <p:nvPr/>
          </p:nvSpPr>
          <p:spPr>
            <a:xfrm>
              <a:off x="5580034" y="4455908"/>
              <a:ext cx="360353" cy="757371"/>
            </a:xfrm>
            <a:prstGeom prst="wedgeRectCallout">
              <a:avLst>
                <a:gd name="adj1" fmla="val 45935"/>
                <a:gd name="adj2" fmla="val 4986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8" name="คำบรรยายภาพแบบสี่เหลี่ยม 31">
              <a:extLst>
                <a:ext uri="{FF2B5EF4-FFF2-40B4-BE49-F238E27FC236}">
                  <a16:creationId xmlns:a16="http://schemas.microsoft.com/office/drawing/2014/main" xmlns="" id="{DF919619-48E6-4B46-959C-420572F3405D}"/>
                </a:ext>
              </a:extLst>
            </p:cNvPr>
            <p:cNvSpPr/>
            <p:nvPr/>
          </p:nvSpPr>
          <p:spPr>
            <a:xfrm>
              <a:off x="6802373" y="4455908"/>
              <a:ext cx="360353" cy="755783"/>
            </a:xfrm>
            <a:prstGeom prst="wedgeRectCallout">
              <a:avLst>
                <a:gd name="adj1" fmla="val 45935"/>
                <a:gd name="adj2" fmla="val 4986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39" name="ลูกศรเชื่อมต่อแบบตรง 33">
              <a:extLst>
                <a:ext uri="{FF2B5EF4-FFF2-40B4-BE49-F238E27FC236}">
                  <a16:creationId xmlns:a16="http://schemas.microsoft.com/office/drawing/2014/main" xmlns="" id="{24665BE2-7790-439C-A005-208FCE173BE1}"/>
                </a:ext>
              </a:extLst>
            </p:cNvPr>
            <p:cNvCxnSpPr/>
            <p:nvPr/>
          </p:nvCxnSpPr>
          <p:spPr>
            <a:xfrm flipH="1">
              <a:off x="2519422" y="5214867"/>
              <a:ext cx="3422551" cy="59065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ลูกศรเชื่อมต่อแบบตรง 37">
              <a:extLst>
                <a:ext uri="{FF2B5EF4-FFF2-40B4-BE49-F238E27FC236}">
                  <a16:creationId xmlns:a16="http://schemas.microsoft.com/office/drawing/2014/main" xmlns="" id="{CF8252EC-3704-4AEC-AA06-7EE6DC5724B1}"/>
                </a:ext>
              </a:extLst>
            </p:cNvPr>
            <p:cNvCxnSpPr>
              <a:stCxn id="38" idx="2"/>
              <a:endCxn id="30" idx="3"/>
            </p:cNvCxnSpPr>
            <p:nvPr/>
          </p:nvCxnSpPr>
          <p:spPr>
            <a:xfrm flipH="1">
              <a:off x="2555934" y="5211691"/>
              <a:ext cx="4425822" cy="8097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ลูกศรเชื่อมต่อแบบตรง 20">
              <a:extLst>
                <a:ext uri="{FF2B5EF4-FFF2-40B4-BE49-F238E27FC236}">
                  <a16:creationId xmlns:a16="http://schemas.microsoft.com/office/drawing/2014/main" xmlns="" id="{0C13BB07-B1BB-4151-8297-DCCECB1B4DE9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 flipH="1">
              <a:off x="2154307" y="5125951"/>
              <a:ext cx="2339908" cy="67957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1627</Words>
  <Application>Microsoft Office PowerPoint</Application>
  <PresentationFormat>แบบจอกว้าง</PresentationFormat>
  <Paragraphs>278</Paragraphs>
  <Slides>30</Slides>
  <Notes>2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30</vt:i4>
      </vt:variant>
    </vt:vector>
  </HeadingPairs>
  <TitlesOfParts>
    <vt:vector size="41" baseType="lpstr">
      <vt:lpstr>Angsana New</vt:lpstr>
      <vt:lpstr>Arial</vt:lpstr>
      <vt:lpstr>Calibri</vt:lpstr>
      <vt:lpstr>Cordia New</vt:lpstr>
      <vt:lpstr>TH Sarabun New</vt:lpstr>
      <vt:lpstr>TH Sarabun PSK</vt:lpstr>
      <vt:lpstr>TH SarabunPSK</vt:lpstr>
      <vt:lpstr>Verdana</vt:lpstr>
      <vt:lpstr>Wingdings</vt:lpstr>
      <vt:lpstr>Globe</vt:lpstr>
      <vt:lpstr>Worksheet</vt:lpstr>
      <vt:lpstr>การดำเนินการในส่วนของ  สำนักงานตรวจสอบภายในทหารอากาศ</vt:lpstr>
      <vt:lpstr>งานนำเสนอ PowerPoint</vt:lpstr>
      <vt:lpstr>ผลการดำเนินงานที่ผ่านมา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ข้อขัดข้อง / ข้อเสนอแนะ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พระราชบัญญัติวินัยการเงินการคลังของรัฐ พ.ศ.๒๕๖๑ มาตรา ๗๙  กำหนดให้หน่วยงานของรัฐจัดให้มีการตรวจสอบภายใน การควบคุมภายในและการบริหารจัดการความเสี่ยง โดยให้ถือปฏิบัติตามมาตรฐานและหลักเกณฑ์ที่กระทรวงการคลังกำหนด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ซักถาม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ผลการดำเนินงานในปีที่ผ่านมา</dc:title>
  <dc:creator>OPSD-08</dc:creator>
  <cp:lastModifiedBy>WIN8.1</cp:lastModifiedBy>
  <cp:revision>119</cp:revision>
  <cp:lastPrinted>2019-03-27T08:03:35Z</cp:lastPrinted>
  <dcterms:modified xsi:type="dcterms:W3CDTF">2019-03-27T10:47:24Z</dcterms:modified>
</cp:coreProperties>
</file>