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  <p:sldMasterId id="2147487487" r:id="rId2"/>
    <p:sldMasterId id="2147488061" r:id="rId3"/>
    <p:sldMasterId id="2147488489" r:id="rId4"/>
    <p:sldMasterId id="2147489557" r:id="rId5"/>
    <p:sldMasterId id="2147491747" r:id="rId6"/>
    <p:sldMasterId id="2147502035" r:id="rId7"/>
    <p:sldMasterId id="2147502059" r:id="rId8"/>
    <p:sldMasterId id="2147502071" r:id="rId9"/>
    <p:sldMasterId id="2147502529" r:id="rId10"/>
    <p:sldMasterId id="2147502541" r:id="rId11"/>
    <p:sldMasterId id="2147502553" r:id="rId12"/>
    <p:sldMasterId id="2147502565" r:id="rId13"/>
    <p:sldMasterId id="2147506488" r:id="rId14"/>
  </p:sldMasterIdLst>
  <p:notesMasterIdLst>
    <p:notesMasterId r:id="rId127"/>
  </p:notesMasterIdLst>
  <p:handoutMasterIdLst>
    <p:handoutMasterId r:id="rId128"/>
  </p:handoutMasterIdLst>
  <p:sldIdLst>
    <p:sldId id="256" r:id="rId15"/>
    <p:sldId id="796" r:id="rId16"/>
    <p:sldId id="832" r:id="rId17"/>
    <p:sldId id="1047" r:id="rId18"/>
    <p:sldId id="857" r:id="rId19"/>
    <p:sldId id="893" r:id="rId20"/>
    <p:sldId id="864" r:id="rId21"/>
    <p:sldId id="1070" r:id="rId22"/>
    <p:sldId id="1071" r:id="rId23"/>
    <p:sldId id="881" r:id="rId24"/>
    <p:sldId id="874" r:id="rId25"/>
    <p:sldId id="871" r:id="rId26"/>
    <p:sldId id="882" r:id="rId27"/>
    <p:sldId id="869" r:id="rId28"/>
    <p:sldId id="1060" r:id="rId29"/>
    <p:sldId id="1108" r:id="rId30"/>
    <p:sldId id="1188" r:id="rId31"/>
    <p:sldId id="1168" r:id="rId32"/>
    <p:sldId id="1169" r:id="rId33"/>
    <p:sldId id="1085" r:id="rId34"/>
    <p:sldId id="1170" r:id="rId35"/>
    <p:sldId id="1087" r:id="rId36"/>
    <p:sldId id="1173" r:id="rId37"/>
    <p:sldId id="1174" r:id="rId38"/>
    <p:sldId id="1175" r:id="rId39"/>
    <p:sldId id="1176" r:id="rId40"/>
    <p:sldId id="1095" r:id="rId41"/>
    <p:sldId id="1177" r:id="rId42"/>
    <p:sldId id="1178" r:id="rId43"/>
    <p:sldId id="1179" r:id="rId44"/>
    <p:sldId id="1180" r:id="rId45"/>
    <p:sldId id="1187" r:id="rId46"/>
    <p:sldId id="1109" r:id="rId47"/>
    <p:sldId id="1184" r:id="rId48"/>
    <p:sldId id="1124" r:id="rId49"/>
    <p:sldId id="1123" r:id="rId50"/>
    <p:sldId id="1128" r:id="rId51"/>
    <p:sldId id="1131" r:id="rId52"/>
    <p:sldId id="1127" r:id="rId53"/>
    <p:sldId id="1110" r:id="rId54"/>
    <p:sldId id="1134" r:id="rId55"/>
    <p:sldId id="1136" r:id="rId56"/>
    <p:sldId id="1142" r:id="rId57"/>
    <p:sldId id="1143" r:id="rId58"/>
    <p:sldId id="1144" r:id="rId59"/>
    <p:sldId id="1145" r:id="rId60"/>
    <p:sldId id="1146" r:id="rId61"/>
    <p:sldId id="1147" r:id="rId62"/>
    <p:sldId id="1148" r:id="rId63"/>
    <p:sldId id="1149" r:id="rId64"/>
    <p:sldId id="1150" r:id="rId65"/>
    <p:sldId id="1151" r:id="rId66"/>
    <p:sldId id="1152" r:id="rId67"/>
    <p:sldId id="1153" r:id="rId68"/>
    <p:sldId id="1154" r:id="rId69"/>
    <p:sldId id="1155" r:id="rId70"/>
    <p:sldId id="1138" r:id="rId71"/>
    <p:sldId id="1193" r:id="rId72"/>
    <p:sldId id="1194" r:id="rId73"/>
    <p:sldId id="1195" r:id="rId74"/>
    <p:sldId id="1196" r:id="rId75"/>
    <p:sldId id="1197" r:id="rId76"/>
    <p:sldId id="1198" r:id="rId77"/>
    <p:sldId id="1199" r:id="rId78"/>
    <p:sldId id="1200" r:id="rId79"/>
    <p:sldId id="1201" r:id="rId80"/>
    <p:sldId id="1202" r:id="rId81"/>
    <p:sldId id="1203" r:id="rId82"/>
    <p:sldId id="1204" r:id="rId83"/>
    <p:sldId id="1205" r:id="rId84"/>
    <p:sldId id="1206" r:id="rId85"/>
    <p:sldId id="1183" r:id="rId86"/>
    <p:sldId id="1157" r:id="rId87"/>
    <p:sldId id="1158" r:id="rId88"/>
    <p:sldId id="1159" r:id="rId89"/>
    <p:sldId id="1160" r:id="rId90"/>
    <p:sldId id="1161" r:id="rId91"/>
    <p:sldId id="1165" r:id="rId92"/>
    <p:sldId id="1167" r:id="rId93"/>
    <p:sldId id="1140" r:id="rId94"/>
    <p:sldId id="1182" r:id="rId95"/>
    <p:sldId id="1185" r:id="rId96"/>
    <p:sldId id="1186" r:id="rId97"/>
    <p:sldId id="1141" r:id="rId98"/>
    <p:sldId id="1207" r:id="rId99"/>
    <p:sldId id="1208" r:id="rId100"/>
    <p:sldId id="1209" r:id="rId101"/>
    <p:sldId id="1210" r:id="rId102"/>
    <p:sldId id="1211" r:id="rId103"/>
    <p:sldId id="1212" r:id="rId104"/>
    <p:sldId id="1213" r:id="rId105"/>
    <p:sldId id="1214" r:id="rId106"/>
    <p:sldId id="1215" r:id="rId107"/>
    <p:sldId id="1216" r:id="rId108"/>
    <p:sldId id="1217" r:id="rId109"/>
    <p:sldId id="1219" r:id="rId110"/>
    <p:sldId id="1221" r:id="rId111"/>
    <p:sldId id="1222" r:id="rId112"/>
    <p:sldId id="1223" r:id="rId113"/>
    <p:sldId id="1224" r:id="rId114"/>
    <p:sldId id="1225" r:id="rId115"/>
    <p:sldId id="1226" r:id="rId116"/>
    <p:sldId id="1227" r:id="rId117"/>
    <p:sldId id="1228" r:id="rId118"/>
    <p:sldId id="1229" r:id="rId119"/>
    <p:sldId id="1230" r:id="rId120"/>
    <p:sldId id="1231" r:id="rId121"/>
    <p:sldId id="1232" r:id="rId122"/>
    <p:sldId id="1190" r:id="rId123"/>
    <p:sldId id="1191" r:id="rId124"/>
    <p:sldId id="1135" r:id="rId125"/>
    <p:sldId id="1181" r:id="rId126"/>
  </p:sldIdLst>
  <p:sldSz cx="9144000" cy="6858000" type="screen4x3"/>
  <p:notesSz cx="9928225" cy="6797675"/>
  <p:embeddedFontLst>
    <p:embeddedFont>
      <p:font typeface="TH SarabunPSK" panose="020B0500040200020003" pitchFamily="34" charset="-34"/>
      <p:regular r:id="rId129"/>
      <p:bold r:id="rId130"/>
      <p:italic r:id="rId131"/>
      <p:boldItalic r:id="rId132"/>
    </p:embeddedFont>
    <p:embeddedFont>
      <p:font typeface="Cordia New" panose="020B0304020202020204" pitchFamily="34" charset="-34"/>
      <p:regular r:id="rId133"/>
      <p:bold r:id="rId134"/>
      <p:italic r:id="rId135"/>
      <p:boldItalic r:id="rId136"/>
    </p:embeddedFont>
    <p:embeddedFont>
      <p:font typeface="TH SarabunIT๙" panose="020B0500040200020003" pitchFamily="34" charset="-34"/>
      <p:regular r:id="rId137"/>
      <p:bold r:id="rId138"/>
      <p:italic r:id="rId139"/>
      <p:boldItalic r:id="rId140"/>
    </p:embeddedFont>
    <p:embeddedFont>
      <p:font typeface="Calibri" panose="020F0502020204030204" pitchFamily="34" charset="0"/>
      <p:regular r:id="rId141"/>
      <p:bold r:id="rId142"/>
      <p:italic r:id="rId143"/>
      <p:boldItalic r:id="rId144"/>
    </p:embeddedFont>
    <p:embeddedFont>
      <p:font typeface="Tahoma" panose="020B0604030504040204" pitchFamily="34" charset="0"/>
      <p:regular r:id="rId145"/>
      <p:bold r:id="rId146"/>
    </p:embeddedFont>
    <p:embeddedFont>
      <p:font typeface="Verdana" panose="020B0604030504040204" pitchFamily="34" charset="0"/>
      <p:regular r:id="rId147"/>
      <p:bold r:id="rId148"/>
      <p:italic r:id="rId149"/>
      <p:boldItalic r:id="rId150"/>
    </p:embeddedFont>
    <p:embeddedFont>
      <p:font typeface="Angsana New" panose="02020603050405020304" pitchFamily="18" charset="-34"/>
      <p:regular r:id="rId151"/>
      <p:bold r:id="rId152"/>
      <p:italic r:id="rId153"/>
      <p:boldItalic r:id="rId154"/>
    </p:embeddedFont>
  </p:embeddedFontLst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C2"/>
    <a:srgbClr val="080808"/>
    <a:srgbClr val="000099"/>
    <a:srgbClr val="FFFF66"/>
    <a:srgbClr val="000066"/>
    <a:srgbClr val="0033CC"/>
    <a:srgbClr val="FF99FF"/>
    <a:srgbClr val="00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ลักษณะ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40" autoAdjust="0"/>
    <p:restoredTop sz="95356" autoAdjust="0"/>
  </p:normalViewPr>
  <p:slideViewPr>
    <p:cSldViewPr>
      <p:cViewPr varScale="1">
        <p:scale>
          <a:sx n="83" d="100"/>
          <a:sy n="83" d="100"/>
        </p:scale>
        <p:origin x="8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font" Target="fonts/font10.fntdata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53" Type="http://schemas.openxmlformats.org/officeDocument/2006/relationships/slide" Target="slides/slide39.xml"/><Relationship Id="rId74" Type="http://schemas.openxmlformats.org/officeDocument/2006/relationships/slide" Target="slides/slide60.xml"/><Relationship Id="rId128" Type="http://schemas.openxmlformats.org/officeDocument/2006/relationships/handoutMaster" Target="handoutMasters/handoutMaster1.xml"/><Relationship Id="rId149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43" Type="http://schemas.openxmlformats.org/officeDocument/2006/relationships/slide" Target="slides/slide29.xml"/><Relationship Id="rId64" Type="http://schemas.openxmlformats.org/officeDocument/2006/relationships/slide" Target="slides/slide50.xml"/><Relationship Id="rId118" Type="http://schemas.openxmlformats.org/officeDocument/2006/relationships/slide" Target="slides/slide104.xml"/><Relationship Id="rId139" Type="http://schemas.openxmlformats.org/officeDocument/2006/relationships/font" Target="fonts/font11.fntdata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font" Target="fonts/font22.fntdata"/><Relationship Id="rId155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font" Target="fonts/font1.fntdata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font" Target="fonts/font12.fntdata"/><Relationship Id="rId14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font" Target="fonts/font2.fntdata"/><Relationship Id="rId135" Type="http://schemas.openxmlformats.org/officeDocument/2006/relationships/font" Target="fonts/font7.fntdata"/><Relationship Id="rId151" Type="http://schemas.openxmlformats.org/officeDocument/2006/relationships/font" Target="fonts/font23.fntdata"/><Relationship Id="rId156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font" Target="fonts/font13.fntdata"/><Relationship Id="rId146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font" Target="fonts/font3.fntdata"/><Relationship Id="rId136" Type="http://schemas.openxmlformats.org/officeDocument/2006/relationships/font" Target="fonts/font8.fntdata"/><Relationship Id="rId157" Type="http://schemas.openxmlformats.org/officeDocument/2006/relationships/theme" Target="theme/theme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font" Target="fonts/font24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font" Target="fonts/font1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font" Target="fonts/font9.fntdata"/><Relationship Id="rId158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font" Target="fonts/font4.fntdata"/><Relationship Id="rId153" Type="http://schemas.openxmlformats.org/officeDocument/2006/relationships/font" Target="fonts/font25.fntdata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font" Target="fonts/font15.fntdata"/><Relationship Id="rId148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font" Target="fonts/font5.fntdata"/><Relationship Id="rId154" Type="http://schemas.openxmlformats.org/officeDocument/2006/relationships/font" Target="fonts/font26.fntdata"/><Relationship Id="rId16" Type="http://schemas.openxmlformats.org/officeDocument/2006/relationships/slide" Target="slides/slide2.xml"/><Relationship Id="rId37" Type="http://schemas.openxmlformats.org/officeDocument/2006/relationships/slide" Target="slides/slide23.xml"/><Relationship Id="rId58" Type="http://schemas.openxmlformats.org/officeDocument/2006/relationships/slide" Target="slides/slide44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44" Type="http://schemas.openxmlformats.org/officeDocument/2006/relationships/font" Target="fonts/font16.fntdata"/><Relationship Id="rId90" Type="http://schemas.openxmlformats.org/officeDocument/2006/relationships/slide" Target="slides/slide76.xml"/><Relationship Id="rId27" Type="http://schemas.openxmlformats.org/officeDocument/2006/relationships/slide" Target="slides/slide13.xml"/><Relationship Id="rId48" Type="http://schemas.openxmlformats.org/officeDocument/2006/relationships/slide" Target="slides/slide34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34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C8350-F2A4-42C2-911E-593266B7CABB}" type="doc">
      <dgm:prSet loTypeId="urn:microsoft.com/office/officeart/2005/8/layout/cycle8" loCatId="cycle" qsTypeId="urn:microsoft.com/office/officeart/2005/8/quickstyle/3d2" qsCatId="3D" csTypeId="urn:microsoft.com/office/officeart/2005/8/colors/colorful3" csCatId="colorful" phldr="1"/>
      <dgm:spPr/>
    </dgm:pt>
    <dgm:pt modelId="{584A3A62-DC81-4934-B386-DCC73DED1BA7}">
      <dgm:prSet phldrT="[ข้อความ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h-TH" sz="2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นโยบายการกำกับดูแลองค์การที่ดี</a:t>
          </a:r>
          <a:endParaRPr lang="th-TH" sz="2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95F15B6-70A4-451E-9068-B3E02F15AAC5}" type="parTrans" cxnId="{445039F1-853E-4669-872A-21D1F70879C7}">
      <dgm:prSet/>
      <dgm:spPr/>
      <dgm:t>
        <a:bodyPr/>
        <a:lstStyle/>
        <a:p>
          <a:endParaRPr lang="th-TH"/>
        </a:p>
      </dgm:t>
    </dgm:pt>
    <dgm:pt modelId="{A313447A-7E01-4FA5-8C09-66CBA939D7DA}" type="sibTrans" cxnId="{445039F1-853E-4669-872A-21D1F70879C7}">
      <dgm:prSet/>
      <dgm:spPr/>
      <dgm:t>
        <a:bodyPr/>
        <a:lstStyle/>
        <a:p>
          <a:endParaRPr lang="th-TH"/>
        </a:p>
      </dgm:t>
    </dgm:pt>
    <dgm:pt modelId="{5F6128C3-BECB-4D46-AE65-57719AE9C0A9}">
      <dgm:prSet phldrT="[ข้อความ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จิตสำนึกทางสังคมในการให้บริการ</a:t>
          </a:r>
          <a:endParaRPr lang="th-TH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5034F20-C1EF-45D0-B7E1-1E89B832D380}" type="parTrans" cxnId="{59333BFF-F1C0-4ADF-8858-99458F939ECF}">
      <dgm:prSet/>
      <dgm:spPr/>
      <dgm:t>
        <a:bodyPr/>
        <a:lstStyle/>
        <a:p>
          <a:endParaRPr lang="th-TH"/>
        </a:p>
      </dgm:t>
    </dgm:pt>
    <dgm:pt modelId="{10798A50-B380-4ECD-8929-E550DB484156}" type="sibTrans" cxnId="{59333BFF-F1C0-4ADF-8858-99458F939ECF}">
      <dgm:prSet/>
      <dgm:spPr/>
      <dgm:t>
        <a:bodyPr/>
        <a:lstStyle/>
        <a:p>
          <a:endParaRPr lang="th-TH"/>
        </a:p>
      </dgm:t>
    </dgm:pt>
    <dgm:pt modelId="{89C5FE0B-D003-48D4-8510-49369F2BFCB0}">
      <dgm:prSet phldrT="[ข้อความ]" custT="1"/>
      <dgm:spPr>
        <a:solidFill>
          <a:srgbClr val="FF00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ค่านิยมหลักของทอ.</a:t>
          </a:r>
          <a:endParaRPr lang="th-TH" sz="2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5FDA9C1-8263-49B0-BC7E-F82086700E8A}" type="parTrans" cxnId="{0EC1ABDA-8CFD-4F76-9F77-7278CE33249D}">
      <dgm:prSet/>
      <dgm:spPr/>
      <dgm:t>
        <a:bodyPr/>
        <a:lstStyle/>
        <a:p>
          <a:endParaRPr lang="th-TH"/>
        </a:p>
      </dgm:t>
    </dgm:pt>
    <dgm:pt modelId="{26B2C25B-F64A-40B6-80D0-B676B18ECF12}" type="sibTrans" cxnId="{0EC1ABDA-8CFD-4F76-9F77-7278CE33249D}">
      <dgm:prSet/>
      <dgm:spPr/>
      <dgm:t>
        <a:bodyPr/>
        <a:lstStyle/>
        <a:p>
          <a:endParaRPr lang="th-TH"/>
        </a:p>
      </dgm:t>
    </dgm:pt>
    <dgm:pt modelId="{96841946-82AF-4087-A052-FDFA049233D6}" type="pres">
      <dgm:prSet presAssocID="{AFAC8350-F2A4-42C2-911E-593266B7CABB}" presName="compositeShape" presStyleCnt="0">
        <dgm:presLayoutVars>
          <dgm:chMax val="7"/>
          <dgm:dir/>
          <dgm:resizeHandles val="exact"/>
        </dgm:presLayoutVars>
      </dgm:prSet>
      <dgm:spPr/>
    </dgm:pt>
    <dgm:pt modelId="{9056497F-80D1-4ECE-AB3D-C81C516A22AA}" type="pres">
      <dgm:prSet presAssocID="{AFAC8350-F2A4-42C2-911E-593266B7CABB}" presName="wedge1" presStyleLbl="node1" presStyleIdx="0" presStyleCnt="3"/>
      <dgm:spPr/>
      <dgm:t>
        <a:bodyPr/>
        <a:lstStyle/>
        <a:p>
          <a:endParaRPr lang="th-TH"/>
        </a:p>
      </dgm:t>
    </dgm:pt>
    <dgm:pt modelId="{4701EF12-5DC9-416E-ABA7-DC550229C98F}" type="pres">
      <dgm:prSet presAssocID="{AFAC8350-F2A4-42C2-911E-593266B7CABB}" presName="dummy1a" presStyleCnt="0"/>
      <dgm:spPr/>
    </dgm:pt>
    <dgm:pt modelId="{16586E8F-295A-45EC-90BD-D1E8B643A5A2}" type="pres">
      <dgm:prSet presAssocID="{AFAC8350-F2A4-42C2-911E-593266B7CABB}" presName="dummy1b" presStyleCnt="0"/>
      <dgm:spPr/>
    </dgm:pt>
    <dgm:pt modelId="{85111B42-5551-4B9B-A1A7-B447CC4C5B64}" type="pres">
      <dgm:prSet presAssocID="{AFAC8350-F2A4-42C2-911E-593266B7CAB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599DCD-2CDE-42CC-8179-12DA0449F717}" type="pres">
      <dgm:prSet presAssocID="{AFAC8350-F2A4-42C2-911E-593266B7CABB}" presName="wedge2" presStyleLbl="node1" presStyleIdx="1" presStyleCnt="3"/>
      <dgm:spPr/>
      <dgm:t>
        <a:bodyPr/>
        <a:lstStyle/>
        <a:p>
          <a:endParaRPr lang="th-TH"/>
        </a:p>
      </dgm:t>
    </dgm:pt>
    <dgm:pt modelId="{2EEAA8C3-3F52-4A82-89F4-67C85D1537DD}" type="pres">
      <dgm:prSet presAssocID="{AFAC8350-F2A4-42C2-911E-593266B7CABB}" presName="dummy2a" presStyleCnt="0"/>
      <dgm:spPr/>
    </dgm:pt>
    <dgm:pt modelId="{C31793E4-09CA-4D62-89A2-D3CFEEA5EDB9}" type="pres">
      <dgm:prSet presAssocID="{AFAC8350-F2A4-42C2-911E-593266B7CABB}" presName="dummy2b" presStyleCnt="0"/>
      <dgm:spPr/>
    </dgm:pt>
    <dgm:pt modelId="{2B74A972-023C-49C4-AF9F-5E4BBA982E5D}" type="pres">
      <dgm:prSet presAssocID="{AFAC8350-F2A4-42C2-911E-593266B7CAB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B92E38A-BCCE-4CC4-8141-FD8C1560252C}" type="pres">
      <dgm:prSet presAssocID="{AFAC8350-F2A4-42C2-911E-593266B7CABB}" presName="wedge3" presStyleLbl="node1" presStyleIdx="2" presStyleCnt="3"/>
      <dgm:spPr/>
      <dgm:t>
        <a:bodyPr/>
        <a:lstStyle/>
        <a:p>
          <a:endParaRPr lang="th-TH"/>
        </a:p>
      </dgm:t>
    </dgm:pt>
    <dgm:pt modelId="{BFCA9164-A259-4026-9816-AE887F5751D3}" type="pres">
      <dgm:prSet presAssocID="{AFAC8350-F2A4-42C2-911E-593266B7CABB}" presName="dummy3a" presStyleCnt="0"/>
      <dgm:spPr/>
    </dgm:pt>
    <dgm:pt modelId="{C3CC937F-4DA0-4437-842D-41FEB25E6E78}" type="pres">
      <dgm:prSet presAssocID="{AFAC8350-F2A4-42C2-911E-593266B7CABB}" presName="dummy3b" presStyleCnt="0"/>
      <dgm:spPr/>
    </dgm:pt>
    <dgm:pt modelId="{58A3DF55-E480-4689-8306-509878D0A7D0}" type="pres">
      <dgm:prSet presAssocID="{AFAC8350-F2A4-42C2-911E-593266B7CAB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8A0319-850E-41BA-B3CF-CD9E798ABE9E}" type="pres">
      <dgm:prSet presAssocID="{A313447A-7E01-4FA5-8C09-66CBA939D7DA}" presName="arrowWedge1" presStyleLbl="fgSibTrans2D1" presStyleIdx="0" presStyleCnt="3"/>
      <dgm:spPr/>
    </dgm:pt>
    <dgm:pt modelId="{D213C879-5ED8-45B3-8359-6153C9CE5109}" type="pres">
      <dgm:prSet presAssocID="{10798A50-B380-4ECD-8929-E550DB484156}" presName="arrowWedge2" presStyleLbl="fgSibTrans2D1" presStyleIdx="1" presStyleCnt="3"/>
      <dgm:spPr/>
    </dgm:pt>
    <dgm:pt modelId="{BFF63E7B-9445-4B55-8E70-692E07B8759B}" type="pres">
      <dgm:prSet presAssocID="{26B2C25B-F64A-40B6-80D0-B676B18ECF12}" presName="arrowWedge3" presStyleLbl="fgSibTrans2D1" presStyleIdx="2" presStyleCnt="3"/>
      <dgm:spPr/>
    </dgm:pt>
  </dgm:ptLst>
  <dgm:cxnLst>
    <dgm:cxn modelId="{BCAA3800-244E-4774-9616-F33D09055FB7}" type="presOf" srcId="{5F6128C3-BECB-4D46-AE65-57719AE9C0A9}" destId="{2B74A972-023C-49C4-AF9F-5E4BBA982E5D}" srcOrd="1" destOrd="0" presId="urn:microsoft.com/office/officeart/2005/8/layout/cycle8"/>
    <dgm:cxn modelId="{59333BFF-F1C0-4ADF-8858-99458F939ECF}" srcId="{AFAC8350-F2A4-42C2-911E-593266B7CABB}" destId="{5F6128C3-BECB-4D46-AE65-57719AE9C0A9}" srcOrd="1" destOrd="0" parTransId="{A5034F20-C1EF-45D0-B7E1-1E89B832D380}" sibTransId="{10798A50-B380-4ECD-8929-E550DB484156}"/>
    <dgm:cxn modelId="{A62F7998-B267-4761-ABAD-A2D22A52AA65}" type="presOf" srcId="{89C5FE0B-D003-48D4-8510-49369F2BFCB0}" destId="{58A3DF55-E480-4689-8306-509878D0A7D0}" srcOrd="1" destOrd="0" presId="urn:microsoft.com/office/officeart/2005/8/layout/cycle8"/>
    <dgm:cxn modelId="{0EC1ABDA-8CFD-4F76-9F77-7278CE33249D}" srcId="{AFAC8350-F2A4-42C2-911E-593266B7CABB}" destId="{89C5FE0B-D003-48D4-8510-49369F2BFCB0}" srcOrd="2" destOrd="0" parTransId="{05FDA9C1-8263-49B0-BC7E-F82086700E8A}" sibTransId="{26B2C25B-F64A-40B6-80D0-B676B18ECF12}"/>
    <dgm:cxn modelId="{3FC38FFA-89AB-4A30-B599-09F39A5DF1CE}" type="presOf" srcId="{5F6128C3-BECB-4D46-AE65-57719AE9C0A9}" destId="{1C599DCD-2CDE-42CC-8179-12DA0449F717}" srcOrd="0" destOrd="0" presId="urn:microsoft.com/office/officeart/2005/8/layout/cycle8"/>
    <dgm:cxn modelId="{445039F1-853E-4669-872A-21D1F70879C7}" srcId="{AFAC8350-F2A4-42C2-911E-593266B7CABB}" destId="{584A3A62-DC81-4934-B386-DCC73DED1BA7}" srcOrd="0" destOrd="0" parTransId="{A95F15B6-70A4-451E-9068-B3E02F15AAC5}" sibTransId="{A313447A-7E01-4FA5-8C09-66CBA939D7DA}"/>
    <dgm:cxn modelId="{09130E8F-22B2-4A67-99D2-CEAA44DF0C37}" type="presOf" srcId="{AFAC8350-F2A4-42C2-911E-593266B7CABB}" destId="{96841946-82AF-4087-A052-FDFA049233D6}" srcOrd="0" destOrd="0" presId="urn:microsoft.com/office/officeart/2005/8/layout/cycle8"/>
    <dgm:cxn modelId="{AD3E3D30-309E-42F5-A2D3-4B75518E5A40}" type="presOf" srcId="{89C5FE0B-D003-48D4-8510-49369F2BFCB0}" destId="{9B92E38A-BCCE-4CC4-8141-FD8C1560252C}" srcOrd="0" destOrd="0" presId="urn:microsoft.com/office/officeart/2005/8/layout/cycle8"/>
    <dgm:cxn modelId="{15A9D14D-C754-4288-BC27-FF942719B864}" type="presOf" srcId="{584A3A62-DC81-4934-B386-DCC73DED1BA7}" destId="{9056497F-80D1-4ECE-AB3D-C81C516A22AA}" srcOrd="0" destOrd="0" presId="urn:microsoft.com/office/officeart/2005/8/layout/cycle8"/>
    <dgm:cxn modelId="{B079BEE2-CA5E-40DA-A95B-85387BCA7D15}" type="presOf" srcId="{584A3A62-DC81-4934-B386-DCC73DED1BA7}" destId="{85111B42-5551-4B9B-A1A7-B447CC4C5B64}" srcOrd="1" destOrd="0" presId="urn:microsoft.com/office/officeart/2005/8/layout/cycle8"/>
    <dgm:cxn modelId="{CC31AC6B-45E7-4763-A330-26576DF226A2}" type="presParOf" srcId="{96841946-82AF-4087-A052-FDFA049233D6}" destId="{9056497F-80D1-4ECE-AB3D-C81C516A22AA}" srcOrd="0" destOrd="0" presId="urn:microsoft.com/office/officeart/2005/8/layout/cycle8"/>
    <dgm:cxn modelId="{958F38D1-6E25-439F-802F-3D03CBFED155}" type="presParOf" srcId="{96841946-82AF-4087-A052-FDFA049233D6}" destId="{4701EF12-5DC9-416E-ABA7-DC550229C98F}" srcOrd="1" destOrd="0" presId="urn:microsoft.com/office/officeart/2005/8/layout/cycle8"/>
    <dgm:cxn modelId="{565C88BD-A80A-4C8F-A590-1FABB4A23F37}" type="presParOf" srcId="{96841946-82AF-4087-A052-FDFA049233D6}" destId="{16586E8F-295A-45EC-90BD-D1E8B643A5A2}" srcOrd="2" destOrd="0" presId="urn:microsoft.com/office/officeart/2005/8/layout/cycle8"/>
    <dgm:cxn modelId="{D5E83B0A-D820-443D-BEA6-E6886F6C7F4D}" type="presParOf" srcId="{96841946-82AF-4087-A052-FDFA049233D6}" destId="{85111B42-5551-4B9B-A1A7-B447CC4C5B64}" srcOrd="3" destOrd="0" presId="urn:microsoft.com/office/officeart/2005/8/layout/cycle8"/>
    <dgm:cxn modelId="{3513252B-3811-4685-B787-5B5E59EE1198}" type="presParOf" srcId="{96841946-82AF-4087-A052-FDFA049233D6}" destId="{1C599DCD-2CDE-42CC-8179-12DA0449F717}" srcOrd="4" destOrd="0" presId="urn:microsoft.com/office/officeart/2005/8/layout/cycle8"/>
    <dgm:cxn modelId="{E77CED91-C86D-4FA1-8C60-CFBAB6E12EEF}" type="presParOf" srcId="{96841946-82AF-4087-A052-FDFA049233D6}" destId="{2EEAA8C3-3F52-4A82-89F4-67C85D1537DD}" srcOrd="5" destOrd="0" presId="urn:microsoft.com/office/officeart/2005/8/layout/cycle8"/>
    <dgm:cxn modelId="{6FFF8865-D655-45BA-B250-EBF1179CE522}" type="presParOf" srcId="{96841946-82AF-4087-A052-FDFA049233D6}" destId="{C31793E4-09CA-4D62-89A2-D3CFEEA5EDB9}" srcOrd="6" destOrd="0" presId="urn:microsoft.com/office/officeart/2005/8/layout/cycle8"/>
    <dgm:cxn modelId="{D6903441-7626-4F31-8415-4889F33774F3}" type="presParOf" srcId="{96841946-82AF-4087-A052-FDFA049233D6}" destId="{2B74A972-023C-49C4-AF9F-5E4BBA982E5D}" srcOrd="7" destOrd="0" presId="urn:microsoft.com/office/officeart/2005/8/layout/cycle8"/>
    <dgm:cxn modelId="{3D0DA686-5526-44C2-8219-354537D83F9D}" type="presParOf" srcId="{96841946-82AF-4087-A052-FDFA049233D6}" destId="{9B92E38A-BCCE-4CC4-8141-FD8C1560252C}" srcOrd="8" destOrd="0" presId="urn:microsoft.com/office/officeart/2005/8/layout/cycle8"/>
    <dgm:cxn modelId="{521039A3-5B0C-481E-AD24-DA225D2BFA42}" type="presParOf" srcId="{96841946-82AF-4087-A052-FDFA049233D6}" destId="{BFCA9164-A259-4026-9816-AE887F5751D3}" srcOrd="9" destOrd="0" presId="urn:microsoft.com/office/officeart/2005/8/layout/cycle8"/>
    <dgm:cxn modelId="{5B24F991-8DD7-4148-9659-94F4C461C5AE}" type="presParOf" srcId="{96841946-82AF-4087-A052-FDFA049233D6}" destId="{C3CC937F-4DA0-4437-842D-41FEB25E6E78}" srcOrd="10" destOrd="0" presId="urn:microsoft.com/office/officeart/2005/8/layout/cycle8"/>
    <dgm:cxn modelId="{1573BDBD-0DE4-4C21-801D-E4A3DFD25CC4}" type="presParOf" srcId="{96841946-82AF-4087-A052-FDFA049233D6}" destId="{58A3DF55-E480-4689-8306-509878D0A7D0}" srcOrd="11" destOrd="0" presId="urn:microsoft.com/office/officeart/2005/8/layout/cycle8"/>
    <dgm:cxn modelId="{14565BC3-A7F0-445B-835A-0CD4363FE334}" type="presParOf" srcId="{96841946-82AF-4087-A052-FDFA049233D6}" destId="{288A0319-850E-41BA-B3CF-CD9E798ABE9E}" srcOrd="12" destOrd="0" presId="urn:microsoft.com/office/officeart/2005/8/layout/cycle8"/>
    <dgm:cxn modelId="{0AA01815-4045-47DD-A2E7-6CA2A4CF47A9}" type="presParOf" srcId="{96841946-82AF-4087-A052-FDFA049233D6}" destId="{D213C879-5ED8-45B3-8359-6153C9CE5109}" srcOrd="13" destOrd="0" presId="urn:microsoft.com/office/officeart/2005/8/layout/cycle8"/>
    <dgm:cxn modelId="{F0D4A872-65F1-4A13-97E2-9F00BAED3FB2}" type="presParOf" srcId="{96841946-82AF-4087-A052-FDFA049233D6}" destId="{BFF63E7B-9445-4B55-8E70-692E07B8759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04375E-8FA1-4150-B1C2-EF91BEB98BAD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C52A1C3-B0E5-498F-8685-7AB84195460E}">
      <dgm:prSet custT="1"/>
      <dgm:spPr>
        <a:xfrm>
          <a:off x="85629" y="428703"/>
          <a:ext cx="2379882" cy="1666656"/>
        </a:xfrm>
        <a:solidFill>
          <a:srgbClr val="FFC000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3000" b="1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๑ </a:t>
          </a:r>
          <a:r>
            <a:rPr lang="th-TH" sz="3000" b="1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3000" b="1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พัฒนา</a:t>
          </a:r>
          <a:r>
            <a:rPr lang="th-TH" sz="3000" b="1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ศักยภาพกำลังพล ทอ.ให้พร้อมขับเคลื่อนหน่วยงานสู่วิสัยทัศน์ ทอ.</a:t>
          </a:r>
          <a:endParaRPr lang="en-US" sz="3000" b="1" spc="-8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517DCA28-1637-4C11-8839-73CEDC065DC4}" type="parTrans" cxnId="{69A3171F-D062-40C4-809C-C09299476560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3FF23FDD-9C52-47B2-9F85-6003BE1B9E21}" type="sibTrans" cxnId="{69A3171F-D062-40C4-809C-C09299476560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A3A37268-1D1B-4128-A99E-695F422075D9}">
      <dgm:prSet custT="1"/>
      <dgm:spPr>
        <a:xfrm>
          <a:off x="2465511" y="427034"/>
          <a:ext cx="2147253" cy="1681239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3000" b="1" spc="-7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๒  เสริมสร้างค่านิยมหลักของ ทอ.ในหน่วยงาน</a:t>
          </a:r>
        </a:p>
      </dgm:t>
    </dgm:pt>
    <dgm:pt modelId="{ED458224-D6EF-4DED-9FAC-A1190496F7D6}" type="parTrans" cxnId="{0560BF43-BD64-406F-B257-10AAE31CC405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731E0553-1FEE-431B-8241-A3A6FF6A8306}" type="sibTrans" cxnId="{0560BF43-BD64-406F-B257-10AAE31CC405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E033E61C-8FC9-448C-8D18-E9DC5208A503}">
      <dgm:prSet custT="1"/>
      <dgm:spPr>
        <a:xfrm>
          <a:off x="54734" y="2228858"/>
          <a:ext cx="2410777" cy="1503415"/>
        </a:xfrm>
        <a:solidFill>
          <a:srgbClr val="FFC000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3000" b="1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๓ </a:t>
          </a:r>
          <a:r>
            <a:rPr lang="th-TH" sz="3000" b="1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3000" b="1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เสริมสร้าง</a:t>
          </a:r>
          <a:r>
            <a:rPr lang="th-TH" sz="3000" b="1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จิตสำนึกทางสังคมในการให้บริการของ</a:t>
          </a:r>
          <a:br>
            <a:rPr lang="th-TH" sz="3000" b="1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กำลังพลหน่วยงาน</a:t>
          </a:r>
          <a:endParaRPr lang="en-US" sz="3000" b="1" spc="-5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21A445B7-1D93-4112-8226-66433F6B80B1}" type="parTrans" cxnId="{8BD6F1C1-6AFC-40EC-8D52-777740379461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1BCC0553-C5B9-48B8-9C0D-D7076760732F}" type="sibTrans" cxnId="{8BD6F1C1-6AFC-40EC-8D52-777740379461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10F0CACF-FDD2-4A83-A105-F89B12030057}">
      <dgm:prSet custT="1"/>
      <dgm:spPr>
        <a:xfrm>
          <a:off x="2504224" y="2228557"/>
          <a:ext cx="2121520" cy="1503415"/>
        </a:xfrm>
        <a:solidFill>
          <a:sysClr val="windowText" lastClr="000000">
            <a:lumMod val="95000"/>
            <a:lumOff val="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3000" b="1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๔ </a:t>
          </a:r>
          <a:r>
            <a:rPr lang="th-TH" sz="3000" b="1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3000" b="1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สร้าง</a:t>
          </a:r>
          <a:r>
            <a:rPr lang="th-TH" sz="3000" b="1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ภูมิคุ้มกันเข้มแข็งให้กับสังคมภายในและภายนอก ทอ.</a:t>
          </a:r>
          <a:endParaRPr lang="en-US" sz="3000" b="1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172F073E-4366-404C-BEC4-0E2DD39C14D5}" type="parTrans" cxnId="{244BE789-142B-4B3D-9A8F-B4D90EF9D5B9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3DB4C341-EEE9-448E-8C92-119597F4DD55}" type="sibTrans" cxnId="{244BE789-142B-4B3D-9A8F-B4D90EF9D5B9}">
      <dgm:prSet/>
      <dgm:spPr/>
      <dgm:t>
        <a:bodyPr/>
        <a:lstStyle/>
        <a:p>
          <a:endParaRPr lang="th-TH" sz="3000" b="1">
            <a:latin typeface="TH SarabunPSK" pitchFamily="34" charset="-34"/>
            <a:cs typeface="TH SarabunPSK" pitchFamily="34" charset="-34"/>
          </a:endParaRPr>
        </a:p>
      </dgm:t>
    </dgm:pt>
    <dgm:pt modelId="{7A5A217C-AB69-4EBC-B7F7-EBD19971A06E}" type="pres">
      <dgm:prSet presAssocID="{D504375E-8FA1-4150-B1C2-EF91BEB98B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A4D8D65-A8B1-42CC-9B6C-188CDCB2CA0D}" type="pres">
      <dgm:prSet presAssocID="{0C52A1C3-B0E5-498F-8685-7AB84195460E}" presName="node" presStyleLbl="node1" presStyleIdx="0" presStyleCnt="4" custScaleX="104546" custScaleY="138060" custLinFactNeighborX="-5746" custLinFactNeighborY="510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DCFB6905-2901-4D4D-998F-F6DDB8CCA945}" type="pres">
      <dgm:prSet presAssocID="{3FF23FDD-9C52-47B2-9F85-6003BE1B9E21}" presName="sibTrans" presStyleCnt="0"/>
      <dgm:spPr/>
    </dgm:pt>
    <dgm:pt modelId="{BE573D5A-CCF9-41A3-A5D0-297AEB08ECA9}" type="pres">
      <dgm:prSet presAssocID="{A3A37268-1D1B-4128-A99E-695F422075D9}" presName="node" presStyleLbl="node1" presStyleIdx="1" presStyleCnt="4" custScaleX="85695" custScaleY="142746" custLinFactNeighborX="-7450" custLinFactNeighborY="388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4A0B7511-59BA-4CB9-8CAE-57E7761C85E8}" type="pres">
      <dgm:prSet presAssocID="{731E0553-1FEE-431B-8241-A3A6FF6A8306}" presName="sibTrans" presStyleCnt="0"/>
      <dgm:spPr/>
    </dgm:pt>
    <dgm:pt modelId="{017394F5-9BCB-43F9-84A1-90DB2DB27D76}" type="pres">
      <dgm:prSet presAssocID="{E033E61C-8FC9-448C-8D18-E9DC5208A503}" presName="node" presStyleLbl="node1" presStyleIdx="2" presStyleCnt="4" custScaleX="108597" custScaleY="144170" custLinFactNeighborX="-3699" custLinFactNeighborY="-287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A601F4A5-696A-4F67-A651-7FDD134F61BD}" type="pres">
      <dgm:prSet presAssocID="{1BCC0553-C5B9-48B8-9C0D-D7076760732F}" presName="sibTrans" presStyleCnt="0"/>
      <dgm:spPr/>
    </dgm:pt>
    <dgm:pt modelId="{3F139880-B46F-499A-92F2-0CDEF0F67177}" type="pres">
      <dgm:prSet presAssocID="{10F0CACF-FDD2-4A83-A105-F89B12030057}" presName="node" presStyleLbl="node1" presStyleIdx="3" presStyleCnt="4" custScaleX="99193" custScaleY="143953" custLinFactNeighborX="-4556" custLinFactNeighborY="78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</dgm:ptLst>
  <dgm:cxnLst>
    <dgm:cxn modelId="{69A3171F-D062-40C4-809C-C09299476560}" srcId="{D504375E-8FA1-4150-B1C2-EF91BEB98BAD}" destId="{0C52A1C3-B0E5-498F-8685-7AB84195460E}" srcOrd="0" destOrd="0" parTransId="{517DCA28-1637-4C11-8839-73CEDC065DC4}" sibTransId="{3FF23FDD-9C52-47B2-9F85-6003BE1B9E21}"/>
    <dgm:cxn modelId="{4FD2CD73-7829-4A54-B3E7-58F8E55CE0BA}" type="presOf" srcId="{0C52A1C3-B0E5-498F-8685-7AB84195460E}" destId="{5A4D8D65-A8B1-42CC-9B6C-188CDCB2CA0D}" srcOrd="0" destOrd="0" presId="urn:microsoft.com/office/officeart/2005/8/layout/default#1"/>
    <dgm:cxn modelId="{A372E917-1DFD-47F0-A266-2EEED29731EB}" type="presOf" srcId="{D504375E-8FA1-4150-B1C2-EF91BEB98BAD}" destId="{7A5A217C-AB69-4EBC-B7F7-EBD19971A06E}" srcOrd="0" destOrd="0" presId="urn:microsoft.com/office/officeart/2005/8/layout/default#1"/>
    <dgm:cxn modelId="{244BE789-142B-4B3D-9A8F-B4D90EF9D5B9}" srcId="{D504375E-8FA1-4150-B1C2-EF91BEB98BAD}" destId="{10F0CACF-FDD2-4A83-A105-F89B12030057}" srcOrd="3" destOrd="0" parTransId="{172F073E-4366-404C-BEC4-0E2DD39C14D5}" sibTransId="{3DB4C341-EEE9-448E-8C92-119597F4DD55}"/>
    <dgm:cxn modelId="{8BD6F1C1-6AFC-40EC-8D52-777740379461}" srcId="{D504375E-8FA1-4150-B1C2-EF91BEB98BAD}" destId="{E033E61C-8FC9-448C-8D18-E9DC5208A503}" srcOrd="2" destOrd="0" parTransId="{21A445B7-1D93-4112-8226-66433F6B80B1}" sibTransId="{1BCC0553-C5B9-48B8-9C0D-D7076760732F}"/>
    <dgm:cxn modelId="{95BB0CA2-62D7-440A-ABD0-5DD049E69274}" type="presOf" srcId="{A3A37268-1D1B-4128-A99E-695F422075D9}" destId="{BE573D5A-CCF9-41A3-A5D0-297AEB08ECA9}" srcOrd="0" destOrd="0" presId="urn:microsoft.com/office/officeart/2005/8/layout/default#1"/>
    <dgm:cxn modelId="{98462703-25EE-4D6D-9153-E33D88AEE3F6}" type="presOf" srcId="{10F0CACF-FDD2-4A83-A105-F89B12030057}" destId="{3F139880-B46F-499A-92F2-0CDEF0F67177}" srcOrd="0" destOrd="0" presId="urn:microsoft.com/office/officeart/2005/8/layout/default#1"/>
    <dgm:cxn modelId="{0560BF43-BD64-406F-B257-10AAE31CC405}" srcId="{D504375E-8FA1-4150-B1C2-EF91BEB98BAD}" destId="{A3A37268-1D1B-4128-A99E-695F422075D9}" srcOrd="1" destOrd="0" parTransId="{ED458224-D6EF-4DED-9FAC-A1190496F7D6}" sibTransId="{731E0553-1FEE-431B-8241-A3A6FF6A8306}"/>
    <dgm:cxn modelId="{39580AD8-AC7F-42E8-AF0A-1E9BEC237684}" type="presOf" srcId="{E033E61C-8FC9-448C-8D18-E9DC5208A503}" destId="{017394F5-9BCB-43F9-84A1-90DB2DB27D76}" srcOrd="0" destOrd="0" presId="urn:microsoft.com/office/officeart/2005/8/layout/default#1"/>
    <dgm:cxn modelId="{F0666659-7C1E-48E9-BC1C-6DB8375FFD01}" type="presParOf" srcId="{7A5A217C-AB69-4EBC-B7F7-EBD19971A06E}" destId="{5A4D8D65-A8B1-42CC-9B6C-188CDCB2CA0D}" srcOrd="0" destOrd="0" presId="urn:microsoft.com/office/officeart/2005/8/layout/default#1"/>
    <dgm:cxn modelId="{3838C5F0-27DF-4561-96CC-AF7563A98F8E}" type="presParOf" srcId="{7A5A217C-AB69-4EBC-B7F7-EBD19971A06E}" destId="{DCFB6905-2901-4D4D-998F-F6DDB8CCA945}" srcOrd="1" destOrd="0" presId="urn:microsoft.com/office/officeart/2005/8/layout/default#1"/>
    <dgm:cxn modelId="{171E59FB-4B7C-40EE-AAEB-53D4E9205A9E}" type="presParOf" srcId="{7A5A217C-AB69-4EBC-B7F7-EBD19971A06E}" destId="{BE573D5A-CCF9-41A3-A5D0-297AEB08ECA9}" srcOrd="2" destOrd="0" presId="urn:microsoft.com/office/officeart/2005/8/layout/default#1"/>
    <dgm:cxn modelId="{3992BE06-F9F8-4136-9322-A35033475773}" type="presParOf" srcId="{7A5A217C-AB69-4EBC-B7F7-EBD19971A06E}" destId="{4A0B7511-59BA-4CB9-8CAE-57E7761C85E8}" srcOrd="3" destOrd="0" presId="urn:microsoft.com/office/officeart/2005/8/layout/default#1"/>
    <dgm:cxn modelId="{5F9CA190-E8B4-4A63-AA0F-77A66B31F299}" type="presParOf" srcId="{7A5A217C-AB69-4EBC-B7F7-EBD19971A06E}" destId="{017394F5-9BCB-43F9-84A1-90DB2DB27D76}" srcOrd="4" destOrd="0" presId="urn:microsoft.com/office/officeart/2005/8/layout/default#1"/>
    <dgm:cxn modelId="{BDEB7089-6A99-4232-BDDC-54DDA861A66B}" type="presParOf" srcId="{7A5A217C-AB69-4EBC-B7F7-EBD19971A06E}" destId="{A601F4A5-696A-4F67-A651-7FDD134F61BD}" srcOrd="5" destOrd="0" presId="urn:microsoft.com/office/officeart/2005/8/layout/default#1"/>
    <dgm:cxn modelId="{92EEA8BC-DEFC-4623-97CE-A4AA60C63D31}" type="presParOf" srcId="{7A5A217C-AB69-4EBC-B7F7-EBD19971A06E}" destId="{3F139880-B46F-499A-92F2-0CDEF0F67177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04375E-8FA1-4150-B1C2-EF91BEB98BAD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C52A1C3-B0E5-498F-8685-7AB84195460E}">
      <dgm:prSet custT="1"/>
      <dgm:spPr>
        <a:xfrm>
          <a:off x="85629" y="428703"/>
          <a:ext cx="2379882" cy="1666656"/>
        </a:xfrm>
        <a:solidFill>
          <a:srgbClr val="FFC000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2800" b="1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๑ </a:t>
          </a:r>
          <a:r>
            <a:rPr lang="th-TH" sz="2800" b="1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2800" b="1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2800" b="1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พัฒนา</a:t>
          </a:r>
          <a:r>
            <a:rPr lang="th-TH" sz="2800" b="1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ศักยภาพกำลังพล ทอ.ให้พร้อมขับเคลื่อนหน่วยงานสู่วิสัยทัศน์ ทอ.</a:t>
          </a:r>
          <a:endParaRPr lang="en-US" sz="2800" b="1" spc="-8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517DCA28-1637-4C11-8839-73CEDC065DC4}" type="parTrans" cxnId="{69A3171F-D062-40C4-809C-C0929947656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3FF23FDD-9C52-47B2-9F85-6003BE1B9E21}" type="sibTrans" cxnId="{69A3171F-D062-40C4-809C-C0929947656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A3A37268-1D1B-4128-A99E-695F422075D9}">
      <dgm:prSet custT="1"/>
      <dgm:spPr>
        <a:xfrm>
          <a:off x="2465511" y="427034"/>
          <a:ext cx="2147253" cy="1681239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2800" b="1" spc="-7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๒  เสริมสร้างค่านิยมหลักของ ทอ.ในหน่วยงาน</a:t>
          </a:r>
        </a:p>
      </dgm:t>
    </dgm:pt>
    <dgm:pt modelId="{ED458224-D6EF-4DED-9FAC-A1190496F7D6}" type="parTrans" cxnId="{0560BF43-BD64-406F-B257-10AAE31CC405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731E0553-1FEE-431B-8241-A3A6FF6A8306}" type="sibTrans" cxnId="{0560BF43-BD64-406F-B257-10AAE31CC405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E033E61C-8FC9-448C-8D18-E9DC5208A503}">
      <dgm:prSet custT="1"/>
      <dgm:spPr>
        <a:xfrm>
          <a:off x="54734" y="2228858"/>
          <a:ext cx="2410777" cy="1503415"/>
        </a:xfrm>
        <a:solidFill>
          <a:srgbClr val="FFC000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2800" b="1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๓ </a:t>
          </a:r>
          <a:r>
            <a:rPr lang="th-TH" sz="2800" b="1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2800" b="1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2800" b="1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เสริมสร้าง</a:t>
          </a:r>
          <a:r>
            <a:rPr lang="th-TH" sz="2800" b="1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จิตสำนึกทางสังคมในการให้บริการ</a:t>
          </a:r>
          <a:r>
            <a:rPr lang="th-TH" sz="2800" b="1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ของกำลัง</a:t>
          </a:r>
          <a:r>
            <a:rPr lang="th-TH" sz="2800" b="1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พลหน่วยงาน</a:t>
          </a:r>
          <a:endParaRPr lang="en-US" sz="2800" b="1" spc="-5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21A445B7-1D93-4112-8226-66433F6B80B1}" type="parTrans" cxnId="{8BD6F1C1-6AFC-40EC-8D52-777740379461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1BCC0553-C5B9-48B8-9C0D-D7076760732F}" type="sibTrans" cxnId="{8BD6F1C1-6AFC-40EC-8D52-777740379461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10F0CACF-FDD2-4A83-A105-F89B12030057}">
      <dgm:prSet custT="1"/>
      <dgm:spPr>
        <a:xfrm>
          <a:off x="2504224" y="2228557"/>
          <a:ext cx="2121520" cy="1503415"/>
        </a:xfrm>
        <a:solidFill>
          <a:sysClr val="windowText" lastClr="000000">
            <a:lumMod val="95000"/>
            <a:lumOff val="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2800" b="1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๔ </a:t>
          </a:r>
          <a:r>
            <a:rPr lang="th-TH" sz="2800" b="1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2800" b="1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2800" b="1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สร้าง</a:t>
          </a:r>
          <a:r>
            <a:rPr lang="th-TH" sz="2800" b="1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ภูมิคุ้มกันเข้มแข็งให้กับสังคมภายในและภายนอก ทอ.</a:t>
          </a:r>
          <a:endParaRPr lang="en-US" sz="2800" b="1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gm:t>
    </dgm:pt>
    <dgm:pt modelId="{172F073E-4366-404C-BEC4-0E2DD39C14D5}" type="parTrans" cxnId="{244BE789-142B-4B3D-9A8F-B4D90EF9D5B9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3DB4C341-EEE9-448E-8C92-119597F4DD55}" type="sibTrans" cxnId="{244BE789-142B-4B3D-9A8F-B4D90EF9D5B9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7A5A217C-AB69-4EBC-B7F7-EBD19971A06E}" type="pres">
      <dgm:prSet presAssocID="{D504375E-8FA1-4150-B1C2-EF91BEB98B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A4D8D65-A8B1-42CC-9B6C-188CDCB2CA0D}" type="pres">
      <dgm:prSet presAssocID="{0C52A1C3-B0E5-498F-8685-7AB84195460E}" presName="node" presStyleLbl="node1" presStyleIdx="0" presStyleCnt="4" custScaleX="98645" custScaleY="138060" custLinFactNeighborX="-5746" custLinFactNeighborY="510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DCFB6905-2901-4D4D-998F-F6DDB8CCA945}" type="pres">
      <dgm:prSet presAssocID="{3FF23FDD-9C52-47B2-9F85-6003BE1B9E21}" presName="sibTrans" presStyleCnt="0"/>
      <dgm:spPr/>
    </dgm:pt>
    <dgm:pt modelId="{BE573D5A-CCF9-41A3-A5D0-297AEB08ECA9}" type="pres">
      <dgm:prSet presAssocID="{A3A37268-1D1B-4128-A99E-695F422075D9}" presName="node" presStyleLbl="node1" presStyleIdx="1" presStyleCnt="4" custScaleX="85695" custScaleY="142746" custLinFactNeighborX="-7450" custLinFactNeighborY="388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4A0B7511-59BA-4CB9-8CAE-57E7761C85E8}" type="pres">
      <dgm:prSet presAssocID="{731E0553-1FEE-431B-8241-A3A6FF6A8306}" presName="sibTrans" presStyleCnt="0"/>
      <dgm:spPr/>
    </dgm:pt>
    <dgm:pt modelId="{017394F5-9BCB-43F9-84A1-90DB2DB27D76}" type="pres">
      <dgm:prSet presAssocID="{E033E61C-8FC9-448C-8D18-E9DC5208A503}" presName="node" presStyleLbl="node1" presStyleIdx="2" presStyleCnt="4" custScaleX="96212" custScaleY="144170" custLinFactNeighborX="-2322" custLinFactNeighborY="7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  <dgm:pt modelId="{A601F4A5-696A-4F67-A651-7FDD134F61BD}" type="pres">
      <dgm:prSet presAssocID="{1BCC0553-C5B9-48B8-9C0D-D7076760732F}" presName="sibTrans" presStyleCnt="0"/>
      <dgm:spPr/>
    </dgm:pt>
    <dgm:pt modelId="{3F139880-B46F-499A-92F2-0CDEF0F67177}" type="pres">
      <dgm:prSet presAssocID="{10F0CACF-FDD2-4A83-A105-F89B12030057}" presName="node" presStyleLbl="node1" presStyleIdx="3" presStyleCnt="4" custScaleX="94253" custScaleY="143953" custLinFactNeighborX="-4844" custLinFactNeighborY="17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th-TH"/>
        </a:p>
      </dgm:t>
    </dgm:pt>
  </dgm:ptLst>
  <dgm:cxnLst>
    <dgm:cxn modelId="{2E6C444B-82DB-4C09-B5AA-3758B2146455}" type="presOf" srcId="{0C52A1C3-B0E5-498F-8685-7AB84195460E}" destId="{5A4D8D65-A8B1-42CC-9B6C-188CDCB2CA0D}" srcOrd="0" destOrd="0" presId="urn:microsoft.com/office/officeart/2005/8/layout/default#2"/>
    <dgm:cxn modelId="{69A3171F-D062-40C4-809C-C09299476560}" srcId="{D504375E-8FA1-4150-B1C2-EF91BEB98BAD}" destId="{0C52A1C3-B0E5-498F-8685-7AB84195460E}" srcOrd="0" destOrd="0" parTransId="{517DCA28-1637-4C11-8839-73CEDC065DC4}" sibTransId="{3FF23FDD-9C52-47B2-9F85-6003BE1B9E21}"/>
    <dgm:cxn modelId="{8BD6F1C1-6AFC-40EC-8D52-777740379461}" srcId="{D504375E-8FA1-4150-B1C2-EF91BEB98BAD}" destId="{E033E61C-8FC9-448C-8D18-E9DC5208A503}" srcOrd="2" destOrd="0" parTransId="{21A445B7-1D93-4112-8226-66433F6B80B1}" sibTransId="{1BCC0553-C5B9-48B8-9C0D-D7076760732F}"/>
    <dgm:cxn modelId="{DF3FF4E5-754A-41E1-BCCF-E3134487BB45}" type="presOf" srcId="{A3A37268-1D1B-4128-A99E-695F422075D9}" destId="{BE573D5A-CCF9-41A3-A5D0-297AEB08ECA9}" srcOrd="0" destOrd="0" presId="urn:microsoft.com/office/officeart/2005/8/layout/default#2"/>
    <dgm:cxn modelId="{E59C44A5-684F-489D-B80A-17800CDF580F}" type="presOf" srcId="{E033E61C-8FC9-448C-8D18-E9DC5208A503}" destId="{017394F5-9BCB-43F9-84A1-90DB2DB27D76}" srcOrd="0" destOrd="0" presId="urn:microsoft.com/office/officeart/2005/8/layout/default#2"/>
    <dgm:cxn modelId="{0560BF43-BD64-406F-B257-10AAE31CC405}" srcId="{D504375E-8FA1-4150-B1C2-EF91BEB98BAD}" destId="{A3A37268-1D1B-4128-A99E-695F422075D9}" srcOrd="1" destOrd="0" parTransId="{ED458224-D6EF-4DED-9FAC-A1190496F7D6}" sibTransId="{731E0553-1FEE-431B-8241-A3A6FF6A8306}"/>
    <dgm:cxn modelId="{244BE789-142B-4B3D-9A8F-B4D90EF9D5B9}" srcId="{D504375E-8FA1-4150-B1C2-EF91BEB98BAD}" destId="{10F0CACF-FDD2-4A83-A105-F89B12030057}" srcOrd="3" destOrd="0" parTransId="{172F073E-4366-404C-BEC4-0E2DD39C14D5}" sibTransId="{3DB4C341-EEE9-448E-8C92-119597F4DD55}"/>
    <dgm:cxn modelId="{B2A1DF90-017E-4DB4-AC43-8EEF96079128}" type="presOf" srcId="{D504375E-8FA1-4150-B1C2-EF91BEB98BAD}" destId="{7A5A217C-AB69-4EBC-B7F7-EBD19971A06E}" srcOrd="0" destOrd="0" presId="urn:microsoft.com/office/officeart/2005/8/layout/default#2"/>
    <dgm:cxn modelId="{D47D4552-4C93-4306-935D-64E007649B63}" type="presOf" srcId="{10F0CACF-FDD2-4A83-A105-F89B12030057}" destId="{3F139880-B46F-499A-92F2-0CDEF0F67177}" srcOrd="0" destOrd="0" presId="urn:microsoft.com/office/officeart/2005/8/layout/default#2"/>
    <dgm:cxn modelId="{6A3E7CFF-FC97-4618-A536-38B8096D05C0}" type="presParOf" srcId="{7A5A217C-AB69-4EBC-B7F7-EBD19971A06E}" destId="{5A4D8D65-A8B1-42CC-9B6C-188CDCB2CA0D}" srcOrd="0" destOrd="0" presId="urn:microsoft.com/office/officeart/2005/8/layout/default#2"/>
    <dgm:cxn modelId="{F33CDE1A-CEB3-496E-B80D-D4A644A63470}" type="presParOf" srcId="{7A5A217C-AB69-4EBC-B7F7-EBD19971A06E}" destId="{DCFB6905-2901-4D4D-998F-F6DDB8CCA945}" srcOrd="1" destOrd="0" presId="urn:microsoft.com/office/officeart/2005/8/layout/default#2"/>
    <dgm:cxn modelId="{0C4E672A-BB4A-4ECE-BF55-A9A9A9390C49}" type="presParOf" srcId="{7A5A217C-AB69-4EBC-B7F7-EBD19971A06E}" destId="{BE573D5A-CCF9-41A3-A5D0-297AEB08ECA9}" srcOrd="2" destOrd="0" presId="urn:microsoft.com/office/officeart/2005/8/layout/default#2"/>
    <dgm:cxn modelId="{C22223E1-C764-4F9E-8E2B-CCCAD821B9A2}" type="presParOf" srcId="{7A5A217C-AB69-4EBC-B7F7-EBD19971A06E}" destId="{4A0B7511-59BA-4CB9-8CAE-57E7761C85E8}" srcOrd="3" destOrd="0" presId="urn:microsoft.com/office/officeart/2005/8/layout/default#2"/>
    <dgm:cxn modelId="{4ED30540-43CD-48E5-A6B9-DBC5BFF1BB3A}" type="presParOf" srcId="{7A5A217C-AB69-4EBC-B7F7-EBD19971A06E}" destId="{017394F5-9BCB-43F9-84A1-90DB2DB27D76}" srcOrd="4" destOrd="0" presId="urn:microsoft.com/office/officeart/2005/8/layout/default#2"/>
    <dgm:cxn modelId="{3D2AE6F9-9A07-43B4-B266-8812F3036097}" type="presParOf" srcId="{7A5A217C-AB69-4EBC-B7F7-EBD19971A06E}" destId="{A601F4A5-696A-4F67-A651-7FDD134F61BD}" srcOrd="5" destOrd="0" presId="urn:microsoft.com/office/officeart/2005/8/layout/default#2"/>
    <dgm:cxn modelId="{DC63D6C9-668A-4F15-BC05-E0DE6883F99A}" type="presParOf" srcId="{7A5A217C-AB69-4EBC-B7F7-EBD19971A06E}" destId="{3F139880-B46F-499A-92F2-0CDEF0F67177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6497F-80D1-4ECE-AB3D-C81C516A22AA}">
      <dsp:nvSpPr>
        <dsp:cNvPr id="0" name=""/>
        <dsp:cNvSpPr/>
      </dsp:nvSpPr>
      <dsp:spPr>
        <a:xfrm>
          <a:off x="1351818" y="260616"/>
          <a:ext cx="3367960" cy="336796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นโยบายการกำกับดูแลองค์การที่ดี</a:t>
          </a:r>
          <a:endParaRPr lang="th-TH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126814" y="974302"/>
        <a:ext cx="1202843" cy="1002369"/>
      </dsp:txXfrm>
    </dsp:sp>
    <dsp:sp modelId="{1C599DCD-2CDE-42CC-8179-12DA0449F717}">
      <dsp:nvSpPr>
        <dsp:cNvPr id="0" name=""/>
        <dsp:cNvSpPr/>
      </dsp:nvSpPr>
      <dsp:spPr>
        <a:xfrm>
          <a:off x="1282454" y="380900"/>
          <a:ext cx="3367960" cy="3367960"/>
        </a:xfrm>
        <a:prstGeom prst="pie">
          <a:avLst>
            <a:gd name="adj1" fmla="val 1800000"/>
            <a:gd name="adj2" fmla="val 900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จิตสำนึกทางสังคมในการให้บริการ</a:t>
          </a:r>
          <a:endParaRPr lang="th-TH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084350" y="2566065"/>
        <a:ext cx="1804264" cy="882084"/>
      </dsp:txXfrm>
    </dsp:sp>
    <dsp:sp modelId="{9B92E38A-BCCE-4CC4-8141-FD8C1560252C}">
      <dsp:nvSpPr>
        <dsp:cNvPr id="0" name=""/>
        <dsp:cNvSpPr/>
      </dsp:nvSpPr>
      <dsp:spPr>
        <a:xfrm>
          <a:off x="1213090" y="260616"/>
          <a:ext cx="3367960" cy="3367960"/>
        </a:xfrm>
        <a:prstGeom prst="pie">
          <a:avLst>
            <a:gd name="adj1" fmla="val 9000000"/>
            <a:gd name="adj2" fmla="val 16200000"/>
          </a:avLst>
        </a:prstGeom>
        <a:solidFill>
          <a:srgbClr val="FF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ค่านิยมหลักของทอ.</a:t>
          </a:r>
          <a:endParaRPr lang="th-TH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603212" y="974302"/>
        <a:ext cx="1202843" cy="1002369"/>
      </dsp:txXfrm>
    </dsp:sp>
    <dsp:sp modelId="{288A0319-850E-41BA-B3CF-CD9E798ABE9E}">
      <dsp:nvSpPr>
        <dsp:cNvPr id="0" name=""/>
        <dsp:cNvSpPr/>
      </dsp:nvSpPr>
      <dsp:spPr>
        <a:xfrm>
          <a:off x="1143603" y="52123"/>
          <a:ext cx="3784946" cy="378494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13C879-5ED8-45B3-8359-6153C9CE5109}">
      <dsp:nvSpPr>
        <dsp:cNvPr id="0" name=""/>
        <dsp:cNvSpPr/>
      </dsp:nvSpPr>
      <dsp:spPr>
        <a:xfrm>
          <a:off x="1073961" y="172194"/>
          <a:ext cx="3784946" cy="378494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-6750007"/>
            <a:satOff val="-24561"/>
            <a:lumOff val="392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F63E7B-9445-4B55-8E70-692E07B8759B}">
      <dsp:nvSpPr>
        <dsp:cNvPr id="0" name=""/>
        <dsp:cNvSpPr/>
      </dsp:nvSpPr>
      <dsp:spPr>
        <a:xfrm>
          <a:off x="1004319" y="52123"/>
          <a:ext cx="3784946" cy="378494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hueOff val="-13500014"/>
            <a:satOff val="-49122"/>
            <a:lumOff val="7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D8D65-A8B1-42CC-9B6C-188CDCB2CA0D}">
      <dsp:nvSpPr>
        <dsp:cNvPr id="0" name=""/>
        <dsp:cNvSpPr/>
      </dsp:nvSpPr>
      <dsp:spPr>
        <a:xfrm>
          <a:off x="390403" y="123315"/>
          <a:ext cx="2849962" cy="2258140"/>
        </a:xfrm>
        <a:prstGeom prst="rect">
          <a:avLst/>
        </a:prstGeom>
        <a:solidFill>
          <a:srgbClr val="FFC000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000" b="1" kern="1200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๑ </a:t>
          </a:r>
          <a:r>
            <a:rPr lang="th-TH" sz="3000" b="1" kern="1200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3000" b="1" kern="1200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kern="1200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พัฒนา</a:t>
          </a:r>
          <a:r>
            <a:rPr lang="th-TH" sz="3000" b="1" kern="1200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ศักยภาพกำลังพล ทอ.ให้พร้อมขับเคลื่อนหน่วยงานสู่วิสัยทัศน์ ทอ.</a:t>
          </a:r>
          <a:endParaRPr lang="en-US" sz="3000" b="1" kern="1200" spc="-8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390403" y="123315"/>
        <a:ext cx="2849962" cy="2258140"/>
      </dsp:txXfrm>
    </dsp:sp>
    <dsp:sp modelId="{BE573D5A-CCF9-41A3-A5D0-297AEB08ECA9}">
      <dsp:nvSpPr>
        <dsp:cNvPr id="0" name=""/>
        <dsp:cNvSpPr/>
      </dsp:nvSpPr>
      <dsp:spPr>
        <a:xfrm>
          <a:off x="3466518" y="65103"/>
          <a:ext cx="2336077" cy="2334785"/>
        </a:xfrm>
        <a:prstGeom prst="rect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000" b="1" kern="1200" spc="-7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๒  เสริมสร้างค่านิยมหลักของ ทอ.ในหน่วยงาน</a:t>
          </a:r>
        </a:p>
      </dsp:txBody>
      <dsp:txXfrm>
        <a:off x="3466518" y="65103"/>
        <a:ext cx="2336077" cy="2334785"/>
      </dsp:txXfrm>
    </dsp:sp>
    <dsp:sp modelId="{017394F5-9BCB-43F9-84A1-90DB2DB27D76}">
      <dsp:nvSpPr>
        <dsp:cNvPr id="0" name=""/>
        <dsp:cNvSpPr/>
      </dsp:nvSpPr>
      <dsp:spPr>
        <a:xfrm>
          <a:off x="207009" y="2561891"/>
          <a:ext cx="2960394" cy="2358076"/>
        </a:xfrm>
        <a:prstGeom prst="rect">
          <a:avLst/>
        </a:prstGeom>
        <a:solidFill>
          <a:srgbClr val="FFC000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000" b="1" kern="1200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๓ </a:t>
          </a:r>
          <a:r>
            <a:rPr lang="th-TH" sz="3000" b="1" kern="1200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3000" b="1" kern="1200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kern="1200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เสริมสร้าง</a:t>
          </a:r>
          <a:r>
            <a:rPr lang="th-TH" sz="3000" b="1" kern="1200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จิตสำนึกทางสังคมในการให้บริการของ</a:t>
          </a:r>
          <a:br>
            <a:rPr lang="th-TH" sz="3000" b="1" kern="1200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kern="1200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กำลังพลหน่วยงาน</a:t>
          </a:r>
          <a:endParaRPr lang="en-US" sz="3000" b="1" kern="1200" spc="-5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207009" y="2561891"/>
        <a:ext cx="2960394" cy="2358076"/>
      </dsp:txXfrm>
    </dsp:sp>
    <dsp:sp modelId="{3F139880-B46F-499A-92F2-0CDEF0F67177}">
      <dsp:nvSpPr>
        <dsp:cNvPr id="0" name=""/>
        <dsp:cNvSpPr/>
      </dsp:nvSpPr>
      <dsp:spPr>
        <a:xfrm>
          <a:off x="3416645" y="2614024"/>
          <a:ext cx="2704038" cy="2354527"/>
        </a:xfrm>
        <a:prstGeom prst="rect">
          <a:avLst/>
        </a:prstGeom>
        <a:solidFill>
          <a:sysClr val="windowText" lastClr="000000">
            <a:lumMod val="95000"/>
            <a:lumOff val="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000" b="1" kern="120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๔ </a:t>
          </a:r>
          <a:r>
            <a:rPr lang="th-TH" sz="3000" b="1" kern="120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3000" b="1" kern="120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3000" b="1" kern="120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สร้าง</a:t>
          </a:r>
          <a:r>
            <a:rPr lang="th-TH" sz="3000" b="1" kern="120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ภูมิคุ้มกันเข้มแข็งให้กับสังคมภายในและภายนอก ทอ.</a:t>
          </a:r>
          <a:endParaRPr lang="en-US" sz="3000" b="1" kern="120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3416645" y="2614024"/>
        <a:ext cx="2704038" cy="2354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D8D65-A8B1-42CC-9B6C-188CDCB2CA0D}">
      <dsp:nvSpPr>
        <dsp:cNvPr id="0" name=""/>
        <dsp:cNvSpPr/>
      </dsp:nvSpPr>
      <dsp:spPr>
        <a:xfrm>
          <a:off x="97663" y="114036"/>
          <a:ext cx="2494627" cy="2094834"/>
        </a:xfrm>
        <a:prstGeom prst="rect">
          <a:avLst/>
        </a:prstGeom>
        <a:solidFill>
          <a:srgbClr val="FFC000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๑ </a:t>
          </a:r>
          <a:r>
            <a:rPr lang="th-TH" sz="2800" b="1" kern="1200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2800" b="1" kern="1200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2800" b="1" kern="1200" spc="-8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พัฒนา</a:t>
          </a:r>
          <a:r>
            <a:rPr lang="th-TH" sz="2800" b="1" kern="1200" spc="-8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ศักยภาพกำลังพล ทอ.ให้พร้อมขับเคลื่อนหน่วยงานสู่วิสัยทัศน์ ทอ.</a:t>
          </a:r>
          <a:endParaRPr lang="en-US" sz="2800" b="1" kern="1200" spc="-8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97663" y="114036"/>
        <a:ext cx="2494627" cy="2094834"/>
      </dsp:txXfrm>
    </dsp:sp>
    <dsp:sp modelId="{BE573D5A-CCF9-41A3-A5D0-297AEB08ECA9}">
      <dsp:nvSpPr>
        <dsp:cNvPr id="0" name=""/>
        <dsp:cNvSpPr/>
      </dsp:nvSpPr>
      <dsp:spPr>
        <a:xfrm>
          <a:off x="2802087" y="60034"/>
          <a:ext cx="2167135" cy="2165937"/>
        </a:xfrm>
        <a:prstGeom prst="rect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spc="-7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๒  เสริมสร้างค่านิยมหลักของ ทอ.ในหน่วยงาน</a:t>
          </a:r>
        </a:p>
      </dsp:txBody>
      <dsp:txXfrm>
        <a:off x="2802087" y="60034"/>
        <a:ext cx="2167135" cy="2165937"/>
      </dsp:txXfrm>
    </dsp:sp>
    <dsp:sp modelId="{017394F5-9BCB-43F9-84A1-90DB2DB27D76}">
      <dsp:nvSpPr>
        <dsp:cNvPr id="0" name=""/>
        <dsp:cNvSpPr/>
      </dsp:nvSpPr>
      <dsp:spPr>
        <a:xfrm>
          <a:off x="106805" y="2420967"/>
          <a:ext cx="2433099" cy="2187544"/>
        </a:xfrm>
        <a:prstGeom prst="rect">
          <a:avLst/>
        </a:prstGeom>
        <a:solidFill>
          <a:srgbClr val="FFC000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๓ </a:t>
          </a:r>
          <a:r>
            <a:rPr lang="th-TH" sz="2800" b="1" kern="1200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2800" b="1" kern="1200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2800" b="1" kern="1200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เสริมสร้าง</a:t>
          </a:r>
          <a:r>
            <a:rPr lang="th-TH" sz="2800" b="1" kern="1200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จิตสำนึกทางสังคมในการให้บริการ</a:t>
          </a:r>
          <a:r>
            <a:rPr lang="th-TH" sz="2800" b="1" kern="1200" spc="-50" baseline="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ของกำลัง</a:t>
          </a:r>
          <a:r>
            <a:rPr lang="th-TH" sz="2800" b="1" kern="1200" spc="-50" baseline="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พลหน่วยงาน</a:t>
          </a:r>
          <a:endParaRPr lang="en-US" sz="2800" b="1" kern="1200" spc="-50" baseline="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106805" y="2420967"/>
        <a:ext cx="2433099" cy="2187544"/>
      </dsp:txXfrm>
    </dsp:sp>
    <dsp:sp modelId="{3F139880-B46F-499A-92F2-0CDEF0F67177}">
      <dsp:nvSpPr>
        <dsp:cNvPr id="0" name=""/>
        <dsp:cNvSpPr/>
      </dsp:nvSpPr>
      <dsp:spPr>
        <a:xfrm>
          <a:off x="2729015" y="2424259"/>
          <a:ext cx="2383558" cy="2184251"/>
        </a:xfrm>
        <a:prstGeom prst="rect">
          <a:avLst/>
        </a:prstGeom>
        <a:solidFill>
          <a:sysClr val="windowText" lastClr="000000">
            <a:lumMod val="95000"/>
            <a:lumOff val="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กลยุทธ์ที่ ๔ </a:t>
          </a:r>
          <a:r>
            <a:rPr lang="th-TH" sz="2800" b="1" kern="120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/>
          </a:r>
          <a:br>
            <a:rPr lang="th-TH" sz="2800" b="1" kern="120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</a:br>
          <a:r>
            <a:rPr lang="th-TH" sz="2800" b="1" kern="1200" dirty="0" smtClean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สร้าง</a:t>
          </a:r>
          <a:r>
            <a:rPr lang="th-TH" sz="2800" b="1" kern="1200" dirty="0">
              <a:solidFill>
                <a:sysClr val="window" lastClr="FFFFFF"/>
              </a:solidFill>
              <a:latin typeface="TH SarabunPSK" pitchFamily="34" charset="-34"/>
              <a:ea typeface="+mn-ea"/>
              <a:cs typeface="TH SarabunPSK" pitchFamily="34" charset="-34"/>
            </a:rPr>
            <a:t>ภูมิคุ้มกันเข้มแข็งให้กับสังคมภายในและภายนอก ทอ.</a:t>
          </a:r>
          <a:endParaRPr lang="en-US" sz="2800" b="1" kern="1200" dirty="0">
            <a:solidFill>
              <a:sysClr val="window" lastClr="FFFFFF"/>
            </a:solidFill>
            <a:latin typeface="TH SarabunPSK" pitchFamily="34" charset="-34"/>
            <a:ea typeface="+mn-ea"/>
            <a:cs typeface="TH SarabunPSK" pitchFamily="34" charset="-34"/>
          </a:endParaRPr>
        </a:p>
      </dsp:txBody>
      <dsp:txXfrm>
        <a:off x="2729015" y="2424259"/>
        <a:ext cx="2383558" cy="2184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1699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3" rIns="91331" bIns="4566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1683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930" y="1"/>
            <a:ext cx="4301699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3" rIns="91331" bIns="456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1684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4"/>
            <a:ext cx="430169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3" rIns="91331" bIns="4566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1685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930" y="6456364"/>
            <a:ext cx="430169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1" tIns="45663" rIns="91331" bIns="456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C4046802-8263-4B05-83E2-ED9B1F42424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4809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699" cy="341313"/>
          </a:xfrm>
          <a:prstGeom prst="rect">
            <a:avLst/>
          </a:prstGeom>
        </p:spPr>
        <p:txBody>
          <a:bodyPr vert="horz" lIns="91331" tIns="45663" rIns="91331" bIns="45663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ตัวยึดวันที่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5624930" y="1"/>
            <a:ext cx="4301699" cy="341313"/>
          </a:xfrm>
          <a:prstGeom prst="rect">
            <a:avLst/>
          </a:prstGeom>
        </p:spPr>
        <p:txBody>
          <a:bodyPr vert="horz" lIns="91331" tIns="45663" rIns="91331" bIns="45663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979B720-5B12-4FB0-94C8-022EE0D79807}" type="datetimeFigureOut">
              <a:rPr lang="en-US"/>
              <a:pPr>
                <a:defRPr/>
              </a:pPr>
              <a:t>4/23/2019</a:t>
            </a:fld>
            <a:endParaRPr lang="en-GB"/>
          </a:p>
        </p:txBody>
      </p:sp>
      <p:sp>
        <p:nvSpPr>
          <p:cNvPr id="4" name="ตัวยึดรูปบนภาพนิ่ง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1" tIns="45663" rIns="91331" bIns="45663" rtlCol="0" anchor="ctr"/>
          <a:lstStyle/>
          <a:p>
            <a:pPr lvl="0"/>
            <a:endParaRPr lang="en-GB" noProof="0"/>
          </a:p>
        </p:txBody>
      </p:sp>
      <p:sp>
        <p:nvSpPr>
          <p:cNvPr id="5" name="ตัวยึดบันทึกย่อ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992823" y="3228976"/>
            <a:ext cx="7942580" cy="3059113"/>
          </a:xfrm>
          <a:prstGeom prst="rect">
            <a:avLst/>
          </a:prstGeom>
        </p:spPr>
        <p:txBody>
          <a:bodyPr vert="horz" lIns="91331" tIns="45663" rIns="91331" bIns="45663" rtlCol="0">
            <a:normAutofit/>
          </a:bodyPr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  <a:endParaRPr lang="en-GB" noProof="0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4"/>
            <a:ext cx="4301699" cy="339725"/>
          </a:xfrm>
          <a:prstGeom prst="rect">
            <a:avLst/>
          </a:prstGeom>
        </p:spPr>
        <p:txBody>
          <a:bodyPr vert="horz" lIns="91331" tIns="45663" rIns="91331" bIns="45663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5624930" y="6456364"/>
            <a:ext cx="4301699" cy="339725"/>
          </a:xfrm>
          <a:prstGeom prst="rect">
            <a:avLst/>
          </a:prstGeom>
        </p:spPr>
        <p:txBody>
          <a:bodyPr vert="horz" wrap="square" lIns="91331" tIns="45663" rIns="91331" bIns="456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4CDAC62-A927-4171-B6BC-3BF8F7B79D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0691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altLang="en-US" b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พลอากาศเอก ถาวรวัฒน์  จันทนาคม    ผู้ช่วยผู้บัญชาการทหารอากาศ</a:t>
            </a:r>
          </a:p>
          <a:p>
            <a:endParaRPr lang="th-TH" altLang="en-US" smtClean="0"/>
          </a:p>
        </p:txBody>
      </p:sp>
      <p:sp>
        <p:nvSpPr>
          <p:cNvPr id="16998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BF5118ED-DE61-4974-90B7-90F16D38ECDF}" type="slidenum">
              <a:rPr lang="en-GB" altLang="en-US" sz="120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22938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56770FA1-60CC-45C1-AF55-34D7BB1344CA}" type="slidenum">
              <a:rPr lang="en-GB" altLang="en-US" sz="1200">
                <a:solidFill>
                  <a:srgbClr val="000000"/>
                </a:solidFill>
              </a:rPr>
              <a:pPr/>
              <a:t>56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  <p:sp>
        <p:nvSpPr>
          <p:cNvPr id="25190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17C520E0-9636-407B-A3CD-A4EDB4D3928F}" type="slidenum">
              <a:rPr lang="en-GB" altLang="en-US" sz="1200"/>
              <a:pPr/>
              <a:t>77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ตัวแทนบันทึกย่อ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เรียน ประธาน และผู้เข้าร่วมประชุมทุกท่าน ดิฉัน น.ท.หญิง สุทธิรักษ์ ปิ่นประเสริฐ หัวหน้าแผนกฝึกงานในหน้าที่ กองควบคุมและพัฒนากำลังพล สำนักการปกครองและพัฒนากำลังพล กรมกำลังพลทหารอากาศ ได้รับมอบหมายจากประธาน คณอก.วัฒนธรรมองค์กรกองทัพอากาศ มารายงานสรุปผลการดำเนินการของ คณอก.วัฒนธรรมองค์กร กองทัพอากาศ ประจำปีงบประมาณ ๒๕๖๑ ดังนี้ค่ะ</a:t>
            </a:r>
          </a:p>
        </p:txBody>
      </p:sp>
      <p:sp>
        <p:nvSpPr>
          <p:cNvPr id="26628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E9EF25B4-4CE8-4725-BB1D-B7CC55758ADB}" type="slidenum">
              <a:rPr lang="en-GB" sz="1200">
                <a:solidFill>
                  <a:prstClr val="black"/>
                </a:solidFill>
              </a:rPr>
              <a:pPr/>
              <a:t>85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คณอก.วัฒนธรรมองค์กร ทอ.มีรองเสนาธิการทหารอากาศ สายงานกำลังพล เป็นประธานอนุกรรมการ และมี ผอ.กคพ.สปพ.กพ.ทอ.เป็นเลขานุการและอนุกรรมการ</a:t>
            </a:r>
          </a:p>
        </p:txBody>
      </p:sp>
      <p:sp>
        <p:nvSpPr>
          <p:cNvPr id="28676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4BD01AD6-81E3-4830-8E72-343CD1ED7462}" type="slidenum">
              <a:rPr lang="en-GB" sz="1200">
                <a:solidFill>
                  <a:prstClr val="black"/>
                </a:solidFill>
              </a:rPr>
              <a:pPr/>
              <a:t>86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011">
              <a:spcBef>
                <a:spcPct val="20000"/>
              </a:spcBef>
              <a:buClr>
                <a:srgbClr val="FFFFCC"/>
              </a:buClr>
              <a:buSzPct val="60000"/>
              <a:defRPr/>
            </a:pPr>
            <a:r>
              <a:rPr lang="th-TH" sz="1600" dirty="0" smtClean="0">
                <a:solidFill>
                  <a:srgbClr val="080808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แผนเสริมสร้างวัฒนธรรมองค์กร ทอ.พ.ศ.๒๕๖๑ – ๒๕๖๒ โดยได้</a:t>
            </a:r>
            <a:r>
              <a:rPr lang="th-TH" sz="1600" dirty="0" err="1" smtClean="0">
                <a:solidFill>
                  <a:srgbClr val="080808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บูรณา</a:t>
            </a:r>
            <a:r>
              <a:rPr lang="th-TH" sz="1600" dirty="0" smtClean="0">
                <a:solidFill>
                  <a:srgbClr val="080808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การงานค่านิยมหลักของกองทัพอากาศ งานนโยบายการกำกับดูแลองค์การที่ดี และงานจิตสำนึกทางสังคมในการให้บริการ ไว้ด้วยกัน ซึ่งค่านิยม เป็น</a:t>
            </a:r>
            <a:r>
              <a:rPr lang="th-TH" sz="3600" kern="0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๗  ตามคำรับรองการปฏิบัติราชการ ชื่อ</a:t>
            </a:r>
            <a:r>
              <a:rPr lang="th-TH" sz="3600" kern="0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ระดับความสำเร็จของการดำเนินการเสริมสร้างจิตสำนึกทางสังคมในการให้บริการ  และตัวชี้วัดที่ ๘ </a:t>
            </a:r>
            <a:r>
              <a:rPr lang="th-TH" sz="3600" kern="0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ระดับความสำเร็จของการเสริมสร้างค่านิยมหลักของ ทอ.</a:t>
            </a:r>
          </a:p>
          <a:p>
            <a:pPr>
              <a:defRPr/>
            </a:pPr>
            <a:endParaRPr lang="th-TH" dirty="0"/>
          </a:p>
        </p:txBody>
      </p:sp>
      <p:sp>
        <p:nvSpPr>
          <p:cNvPr id="30724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0193FA5D-73F6-4B88-80D4-BCC48D8A4CE2}" type="slidenum">
              <a:rPr lang="en-GB" sz="1200">
                <a:solidFill>
                  <a:prstClr val="black"/>
                </a:solidFill>
              </a:rPr>
              <a:pPr/>
              <a:t>87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cs typeface="+mj-cs"/>
              </a:rPr>
              <a:t>แผนเสริมสร้างวัฒนธรรมองค์กร ทอ. มีเป้าหมาย โดยให้ 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กำลังพลกองทัพอากาศแสดงพฤติกรรมและมีทัศนคติตามแผนเสริมสร้างวัฒนธรรมองค์กร ทอ. มากกว่าร้อยละ ๗๐ ภายในปี ๖๒</a:t>
            </a:r>
          </a:p>
          <a:p>
            <a:pPr>
              <a:defRPr/>
            </a:pPr>
            <a:endParaRPr lang="th-TH" sz="1600" dirty="0">
              <a:solidFill>
                <a:schemeClr val="bg2"/>
              </a:solidFill>
              <a:latin typeface="TH SarabunPSK" panose="020B0500040200020003" pitchFamily="34" charset="-34"/>
              <a:cs typeface="+mj-cs"/>
            </a:endParaRPr>
          </a:p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ซึ่งมีตัวชี้วัดความสำเร็จ ๓ ข้อ ได้แก่</a:t>
            </a:r>
          </a:p>
          <a:p>
            <a:pPr>
              <a:spcBef>
                <a:spcPts val="0"/>
              </a:spcBef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๑. ระดับความสำเร็จของการ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จัดทำแผนฯ ของหน่วย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ได้อย่างถูกต้อง ครบถ้วน 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มากกว่าร้อยละ ๘๐ ภายในปี ๖๒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 </a:t>
            </a:r>
            <a:endParaRPr lang="en-US" sz="1600" dirty="0">
              <a:solidFill>
                <a:schemeClr val="bg2"/>
              </a:solidFill>
              <a:latin typeface="TH SarabunPSK" panose="020B0500040200020003" pitchFamily="34" charset="-34"/>
              <a:cs typeface="+mj-cs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๒. ระดับความสำเร็จของการ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ดำเนินการตามแผน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ในหน่วยงาน 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มากกว่าร้อยละ ๗๐ ภายในปี ๖๒</a:t>
            </a:r>
            <a:endParaRPr lang="en-US" sz="1600" u="sng" dirty="0">
              <a:solidFill>
                <a:schemeClr val="bg2"/>
              </a:solidFill>
              <a:latin typeface="TH SarabunPSK" panose="020B0500040200020003" pitchFamily="34" charset="-34"/>
              <a:cs typeface="+mj-cs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๓. ร้อยละของหน่วยงานที่กำลังพลมี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การปรับเปลี่ยนพฤติกรรม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ตามกลยุทธ์การเสริมสร้างวัฒนธรรมองค์กร ทอ. 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มากกว่าร้อยละ ๖๐ ภายในปี ๖๒</a:t>
            </a:r>
            <a:endParaRPr lang="th-TH" sz="1600" dirty="0">
              <a:solidFill>
                <a:schemeClr val="bg2"/>
              </a:solidFill>
              <a:cs typeface="+mj-cs"/>
            </a:endParaRPr>
          </a:p>
        </p:txBody>
      </p:sp>
      <p:sp>
        <p:nvSpPr>
          <p:cNvPr id="32772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426DC297-641B-4E1C-9450-2599ED19525D}" type="slidenum">
              <a:rPr lang="en-GB" sz="1200">
                <a:solidFill>
                  <a:srgbClr val="000000"/>
                </a:solidFill>
              </a:rPr>
              <a:pPr/>
              <a:t>88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cs typeface="+mj-cs"/>
              </a:rPr>
              <a:t>กลยุทธ์ ๔ ด้าน ของแผนเสริมสร้างวัฒนธรรมองค์กรกองทัพอากาศ</a:t>
            </a:r>
          </a:p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cs typeface="+mj-cs"/>
              </a:rPr>
              <a:t>กลยุทธ์ที่ ๑ </a:t>
            </a:r>
            <a:r>
              <a:rPr lang="th-TH" sz="1600" dirty="0">
                <a:solidFill>
                  <a:schemeClr val="bg2"/>
                </a:solidFill>
                <a:latin typeface="TH SarabunPSK" pitchFamily="34" charset="-34"/>
                <a:cs typeface="+mj-cs"/>
              </a:rPr>
              <a:t>พัฒนาศักยภาพกำลังพล ทอ.ให้พร้อมขับเคลื่อนหน่วยงานสู่วิสัยทัศน์ ทอ. </a:t>
            </a:r>
          </a:p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latin typeface="TH SarabunPSK" pitchFamily="34" charset="-34"/>
                <a:cs typeface="+mj-cs"/>
              </a:rPr>
              <a:t>กลยุทธ์ที่ ๒  เสริมสร้างค่านิยมหลักของ ทอ.ในหน่วยงาน</a:t>
            </a:r>
          </a:p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latin typeface="TH SarabunPSK" pitchFamily="34" charset="-34"/>
                <a:cs typeface="+mj-cs"/>
              </a:rPr>
              <a:t>กลยุทธ์ที่ ๓ เสริมสร้างจิตสำนึกทางสังคมในการให้บริการของกำลังพล</a:t>
            </a:r>
          </a:p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latin typeface="TH SarabunPSK" pitchFamily="34" charset="-34"/>
                <a:cs typeface="+mj-cs"/>
              </a:rPr>
              <a:t>กลยุทธ์ที่ ๔ สร้างภูมิคุ้มกันเข้มแข็งให้กับสังคมภายในและภายนอก ทอ. </a:t>
            </a:r>
            <a:endParaRPr lang="en-US" sz="1600" dirty="0">
              <a:solidFill>
                <a:schemeClr val="bg2"/>
              </a:solidFill>
              <a:latin typeface="TH SarabunPSK" pitchFamily="34" charset="-34"/>
              <a:cs typeface="+mj-cs"/>
            </a:endParaRPr>
          </a:p>
          <a:p>
            <a:pPr>
              <a:defRPr/>
            </a:pPr>
            <a:endParaRPr lang="th-TH" b="1" spc="-70" dirty="0">
              <a:solidFill>
                <a:sysClr val="window" lastClr="FFFFFF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dirty="0"/>
          </a:p>
          <a:p>
            <a:pPr>
              <a:defRPr/>
            </a:pPr>
            <a:endParaRPr lang="th-TH" dirty="0"/>
          </a:p>
        </p:txBody>
      </p:sp>
      <p:sp>
        <p:nvSpPr>
          <p:cNvPr id="34820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677BBC7B-0EA4-4641-A3A2-FE7152BC0E8C}" type="slidenum">
              <a:rPr lang="en-GB" sz="1200">
                <a:solidFill>
                  <a:srgbClr val="000000"/>
                </a:solidFill>
              </a:rPr>
              <a:pPr/>
              <a:t>89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3686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56D1A18F-92EA-43A1-A6A2-75293312931E}" type="slidenum">
              <a:rPr lang="en-GB" sz="1200">
                <a:solidFill>
                  <a:prstClr val="black"/>
                </a:solidFill>
              </a:rPr>
              <a:pPr/>
              <a:t>90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นี่คือกิจกรรมที่ทาง คณอก.ฯ ได้ดำเนินการแล้ว ตามสรุปผลที่ได้นำเรียนเมื่อสักครู่</a:t>
            </a:r>
          </a:p>
        </p:txBody>
      </p:sp>
      <p:sp>
        <p:nvSpPr>
          <p:cNvPr id="38916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C2F37297-512F-4C41-BB17-8604394FBD94}" type="slidenum">
              <a:rPr lang="en-GB" sz="1200">
                <a:solidFill>
                  <a:prstClr val="black"/>
                </a:solidFill>
              </a:rPr>
              <a:pPr/>
              <a:t>91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0964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BF361DA5-9B71-4D08-99E2-0911D3D2943B}" type="slidenum">
              <a:rPr lang="en-GB" sz="1200">
                <a:solidFill>
                  <a:prstClr val="black"/>
                </a:solidFill>
              </a:rPr>
              <a:pPr/>
              <a:t>92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17203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27023AC4-51E5-4D75-A236-970CE089AE1E}" type="slidenum">
              <a:rPr lang="en-GB" altLang="en-US" sz="1200">
                <a:solidFill>
                  <a:srgbClr val="000000"/>
                </a:solidFill>
              </a:rPr>
              <a:pPr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301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1732E018-5F8D-4245-AA96-13A34E402AB4}" type="slidenum">
              <a:rPr lang="en-GB" sz="1200">
                <a:solidFill>
                  <a:prstClr val="black"/>
                </a:solidFill>
              </a:rPr>
              <a:pPr/>
              <a:t>93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h-TH" dirty="0">
                <a:solidFill>
                  <a:srgbClr val="FFFF00"/>
                </a:solidFill>
              </a:rPr>
              <a:t>ผ</a:t>
            </a:r>
            <a:r>
              <a:rPr lang="th-TH" sz="1600" dirty="0">
                <a:solidFill>
                  <a:schemeClr val="bg2"/>
                </a:solidFill>
                <a:cs typeface="+mj-cs"/>
              </a:rPr>
              <a:t>ลความสำเร็จตามตัวชี้วัดในแผนการเสริมสร้างวัฒนธรรมองค์กรฯ ประจำปี ๖๑</a:t>
            </a:r>
          </a:p>
          <a:p>
            <a:pPr>
              <a:spcBef>
                <a:spcPts val="0"/>
              </a:spcBef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๑. ระดับความสำเร็จของการ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จัดทำแผน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ได้อย่างถูกต้อง ครบถ้วน 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ร้อยละ ๙๗.๗๓</a:t>
            </a:r>
            <a:endParaRPr lang="en-US" sz="1600" dirty="0">
              <a:solidFill>
                <a:schemeClr val="bg2"/>
              </a:solidFill>
              <a:latin typeface="TH SarabunPSK" panose="020B0500040200020003" pitchFamily="34" charset="-34"/>
              <a:cs typeface="+mj-cs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๒. ระดับความสำเร็จของการ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ดำเนินการตามแผน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 ในหน่วยงาน 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ร้อยละ ๙๗.๗๓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    โดยมี นขต.ทอ.และส่วนราชการ จัดทำโครงการ/กิจกรรม และรายงานผลการดำเนินการตามแผนฯ จำนวน ๒๔๓ โครงการ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๓. ร้อยละของหน่วยงานที่กำลังพลมี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การปรับเปลี่ยนพฤติกรรม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ตามกลยุทธ์ </a:t>
            </a:r>
            <a:r>
              <a:rPr lang="th-TH" sz="1600" u="sng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มากกว่าร้อยละ ๖๐ ภายในปี ๖๒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 อยู่ระหว่างดำเนินการ</a:t>
            </a:r>
          </a:p>
          <a:p>
            <a:pPr>
              <a:defRPr/>
            </a:pPr>
            <a:endParaRPr lang="th-TH" dirty="0"/>
          </a:p>
        </p:txBody>
      </p:sp>
      <p:sp>
        <p:nvSpPr>
          <p:cNvPr id="45060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C9BF1275-38B6-4948-893C-03EE5344FFE1}" type="slidenum">
              <a:rPr lang="en-GB" sz="1200">
                <a:solidFill>
                  <a:srgbClr val="000000"/>
                </a:solidFill>
              </a:rPr>
              <a:pPr/>
              <a:t>94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ตัวแทนบันทึกย่อ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ผลการดำเนินการตามแผนฯ แยกตามกลยุทธ์</a:t>
            </a:r>
          </a:p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กลยุทธ์ที่ ๑ มีหน่วย</a:t>
            </a:r>
            <a:r>
              <a:rPr 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ดำเนินการ ๔๓ หน่วย คิดเป็นร้อยละ ๙๗.๗๓</a:t>
            </a:r>
          </a:p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กลยุทธ์ที่ ๒ มีหน่วยดำเนินการ </a:t>
            </a:r>
            <a:r>
              <a:rPr 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๔๔ หน่วย คิดเป็นร้อยละ ๑๐๐</a:t>
            </a:r>
          </a:p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กลยุทธ์ที่ ๓  มีหน่วยดำเนินการ  </a:t>
            </a:r>
            <a:r>
              <a:rPr 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๔๔ หน่วย คิดเป็นร้อยละ ๑๐๐</a:t>
            </a:r>
          </a:p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กลยุทธ์ที่ ๔  มีหน่วย</a:t>
            </a:r>
            <a:r>
              <a:rPr 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ดำเนินการ ๔๓ หน่วย คิดเป็นร้อยละ ๙๗.๗๓</a:t>
            </a:r>
          </a:p>
          <a:p>
            <a:pPr eaLnBrk="1" hangingPunct="1">
              <a:spcBef>
                <a:spcPct val="0"/>
              </a:spcBef>
            </a:pPr>
            <a:endParaRPr lang="th-TH" altLang="th-TH" sz="1600" smtClean="0">
              <a:solidFill>
                <a:schemeClr val="bg2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โดยหน่วยที่ทำครบทุกกลยุทธ์ย่อยสมบูรณ์แบบ จำนวน ๒๕ หน่วย ร้อยละ ๕๖.๘๒</a:t>
            </a:r>
          </a:p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คะแนนเฉลี่ย </a:t>
            </a:r>
            <a:r>
              <a:rPr lang="en-US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๔.๖๖</a:t>
            </a:r>
          </a:p>
          <a:p>
            <a:pPr eaLnBrk="1" hangingPunct="1">
              <a:spcBef>
                <a:spcPct val="0"/>
              </a:spcBef>
            </a:pP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คิดเป็นร้อยละ ๙๓.๑๔</a:t>
            </a:r>
          </a:p>
        </p:txBody>
      </p:sp>
      <p:sp>
        <p:nvSpPr>
          <p:cNvPr id="47108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353634D9-01AA-4468-B98C-E7F712CD1557}" type="slidenum">
              <a:rPr lang="en-GB" altLang="th-TH" sz="1200">
                <a:solidFill>
                  <a:srgbClr val="000000"/>
                </a:solidFill>
              </a:rPr>
              <a:pPr/>
              <a:t>95</a:t>
            </a:fld>
            <a:endParaRPr lang="en-GB" altLang="th-TH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ตัวแทนบันทึกย่อ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z="1600" smtClean="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การส่งต่อข้อมูลวัฒนธรรมองค์กรของแต่ละหน่วย เมื่อมีการปรับเปลี่ยนโยกย้ายแล้ว ทำให้การดำเนินการหรือการส่งต่อข้อมูลดังกล่าวขาดช่วง ส่งผลให้การดำเนินการและการรายงานผลล่าช้ากว่ากำหนดระยะเวลา ดังนั้นคณอก.ฯ จึงได้มีแนวทางแก้ไขดังนี้</a:t>
            </a:r>
            <a:endParaRPr lang="th-TH" sz="1600" i="1" smtClean="0">
              <a:solidFill>
                <a:srgbClr val="080808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204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F619E42E-8A86-469C-9386-810B3F19644C}" type="slidenum">
              <a:rPr lang="en-GB" sz="1200">
                <a:solidFill>
                  <a:prstClr val="black"/>
                </a:solidFill>
              </a:rPr>
              <a:pPr/>
              <a:t>96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ตัวแทนบันทึกย่อ 2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0011">
              <a:spcBef>
                <a:spcPct val="20000"/>
              </a:spcBef>
              <a:buClr>
                <a:srgbClr val="FFFFCC"/>
              </a:buClr>
              <a:buSzPct val="60000"/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๑. </a:t>
            </a:r>
            <a:r>
              <a:rPr lang="th-TH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 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Google drive </a:t>
            </a:r>
            <a:r>
              <a:rPr lang="th-TH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 </a:t>
            </a:r>
            <a:r>
              <a:rPr lang="th-TH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นขต</a:t>
            </a:r>
            <a:r>
              <a:rPr lang="th-TH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.ทอ. จัดส่งหลักฐานและรายงานผลการดำเนินการตามแผนเสริมสร้างวัฒนธรรมองค์กร ฯ ซึ่งสามารถส่งได้ตลอดเวลา</a:t>
            </a:r>
          </a:p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๒. ขอให้หน่วยร่วมกันประชาสัมพันธ์และนำเสนอสื่อในเรื่องวัฒนธรรมองค์กร ให้แก่กำลังพลของหน่วยได้รับทราบและปฏิบัติตาม</a:t>
            </a:r>
          </a:p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๓. ขอให้หน่วยแจ้งกำลังพลในหน่วยชั้นยศ </a:t>
            </a:r>
            <a:r>
              <a:rPr lang="th-TH" sz="1600" dirty="0" err="1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น.ท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.ขึ้นไป ร่วมกันประเมินพฤติกรรมผู้ใต้บังคับบัญชาของตน ตามแผนเสริมสร้างวัฒนธรรมองค์กร ทอ.</a:t>
            </a:r>
          </a:p>
          <a:p>
            <a:pPr>
              <a:defRPr/>
            </a:pPr>
            <a:endParaRPr lang="th-TH" dirty="0" smtClean="0"/>
          </a:p>
        </p:txBody>
      </p:sp>
      <p:sp>
        <p:nvSpPr>
          <p:cNvPr id="55300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8AA50C47-F83B-4A36-9960-B14DA7535C05}" type="slidenum">
              <a:rPr lang="en-GB" sz="1200">
                <a:solidFill>
                  <a:prstClr val="black"/>
                </a:solidFill>
              </a:rPr>
              <a:pPr/>
              <a:t>97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5734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74EF5A3B-660F-4B23-9AC1-EA749F107989}" type="slidenum">
              <a:rPr lang="en-GB" sz="1200">
                <a:solidFill>
                  <a:prstClr val="black"/>
                </a:solidFill>
              </a:rPr>
              <a:pPr/>
              <a:t>98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แผนการดำเนินการปี ๖๒ ได้กำหนดให้ คณก.หน่วยทบทวนแผนงาน ภายใน ๓๑ ม.ค.๖๑ รวมทั้งให้ประชาสัมพันธ์แผนฯ ให้กำลังพลในหน่วยเข้าใจและปฏิบัติตาม โดยมีการรายงานให้ คณอก.ทราบ ภายใน ๑๕ มี.ค.๖๒ ผ่านช่องทาง </a:t>
            </a:r>
            <a:r>
              <a:rPr lang="en-US" smtClean="0">
                <a:cs typeface="Cordia New" pitchFamily="34" charset="-34"/>
              </a:rPr>
              <a:t>Google drive</a:t>
            </a:r>
          </a:p>
          <a:p>
            <a:r>
              <a:rPr lang="th-TH" smtClean="0"/>
              <a:t>ซึ่งหน่วยมีการดำเนินการตามแผนต่อเนื่อง ทั้งนี้ คณอก.ฯ ได้จัดทำแบบประเมินพฤติกรรมตามแผนเสริมสร้างวัฒนธรรมองค์กร โดยให้ กำลังพล ทอ.ชั้นยศ น.ท.ขึ้นไป ประเมินผู้ใต้บังคับบัญชาของตนเอง ผ่านช่องทางแบบประเมินออนไลน์ ทางคิวอาร์โค้ด ภายใน ๕ ก.ค.</a:t>
            </a:r>
          </a:p>
          <a:p>
            <a:r>
              <a:rPr lang="th-TH" smtClean="0"/>
              <a:t>และสรุปผลส่งให้ คณอก.ฯ ให้ทราบ ภายใน ๑๕ ส.ค.</a:t>
            </a:r>
          </a:p>
        </p:txBody>
      </p:sp>
      <p:sp>
        <p:nvSpPr>
          <p:cNvPr id="59396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38188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3665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59226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46288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572AAE77-B001-495F-A5E8-C87FE48EC4C5}" type="slidenum">
              <a:rPr lang="en-GB" sz="1200">
                <a:solidFill>
                  <a:prstClr val="black"/>
                </a:solidFill>
              </a:rPr>
              <a:pPr/>
              <a:t>99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นี่คือตัวอย่างคิวอาร์โค้ด ที่ใช้ประเมินพฤติกรรมดังกล่าว โดยได้แปลงข้อคำถามจากในกระดาษลงสู่แบบประเมินออนไลน์</a:t>
            </a:r>
          </a:p>
        </p:txBody>
      </p:sp>
      <p:sp>
        <p:nvSpPr>
          <p:cNvPr id="61444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38188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3665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59226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46288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1D84215D-421A-4B3D-97F2-99BD6AFAC130}" type="slidenum">
              <a:rPr lang="en-GB" sz="1200">
                <a:solidFill>
                  <a:prstClr val="black"/>
                </a:solidFill>
              </a:rPr>
              <a:pPr/>
              <a:t>100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แบบประเมินออนไลน์ที่ คณอก.ฯ ได้จัดทำ</a:t>
            </a:r>
          </a:p>
        </p:txBody>
      </p:sp>
      <p:sp>
        <p:nvSpPr>
          <p:cNvPr id="6349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38188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3665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59226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46288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4F878CE8-FE9D-45FE-B5DE-A6BF47C8FA01}" type="slidenum">
              <a:rPr lang="en-GB" sz="1200">
                <a:solidFill>
                  <a:prstClr val="black"/>
                </a:solidFill>
              </a:rPr>
              <a:pPr/>
              <a:t>101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6554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38188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3665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59226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46288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89DC69CF-DAC4-4833-B7EF-BFEF7BBD1032}" type="slidenum">
              <a:rPr lang="en-GB" sz="1200">
                <a:solidFill>
                  <a:prstClr val="black"/>
                </a:solidFill>
              </a:rPr>
              <a:pPr/>
              <a:t>102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20070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56DDD9AA-0741-4F24-BE5B-B04277D6DEE5}" type="slidenum">
              <a:rPr lang="en-GB" altLang="en-US" sz="1200">
                <a:solidFill>
                  <a:srgbClr val="000000"/>
                </a:solidFill>
              </a:rPr>
              <a:pPr/>
              <a:t>35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เมื่อ ผบช.ชั้นยศ น.ท.ได้ประเมินเสร็จแล้ว ข้อมูลจะถูกส่งมา ผู้รับผิดชอบด้านวัฒนธรรมองค์กรของหน่วยรวบรวมและสรุปผล จากนั้นจึงส่งข้อมูลให้ กพ.ทอ.เลขานุการ โดยผลคะแนนประเมินดังกล่าวไม่ส่งผลต่อตัวชี้วัดตามคำรับรองแต่อย่างใด</a:t>
            </a:r>
          </a:p>
        </p:txBody>
      </p:sp>
      <p:sp>
        <p:nvSpPr>
          <p:cNvPr id="6758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38188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3665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59226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46288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45394CA6-92F5-449A-93AD-CE79546120D7}" type="slidenum">
              <a:rPr lang="en-GB" sz="1200">
                <a:solidFill>
                  <a:prstClr val="black"/>
                </a:solidFill>
              </a:rPr>
              <a:pPr/>
              <a:t>103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ส่วนแบบฟอร์มนี้เป็นแบบฟอร์มรายงานผลการดำเนินการตามแผนวัฒนธรรมองค์กรของหน่วย โดยสามารถส่งข้อมูลให้ คณอก.ฯ ได้ผ่านทาง </a:t>
            </a:r>
            <a:r>
              <a:rPr lang="en-US" smtClean="0">
                <a:cs typeface="Cordia New" pitchFamily="34" charset="-34"/>
              </a:rPr>
              <a:t>google drive </a:t>
            </a:r>
            <a:r>
              <a:rPr lang="th-TH" smtClean="0"/>
              <a:t>โดยการสแกนผ่านคิวอาร์โค้ด</a:t>
            </a:r>
          </a:p>
        </p:txBody>
      </p:sp>
      <p:sp>
        <p:nvSpPr>
          <p:cNvPr id="69636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38188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3665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59226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46288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674844C8-5F54-4C05-A289-61C81A7C55BD}" type="slidenum">
              <a:rPr lang="en-GB" sz="1200">
                <a:solidFill>
                  <a:prstClr val="black"/>
                </a:solidFill>
              </a:rPr>
              <a:pPr/>
              <a:t>104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ข้อมูลของแต่ละหน่วยจะถูกส่งผ่านไปให้ กพ.ทอ.ในฐานะเลขานุการของ คณอก.ฯ และนำเรียน ผบช.ต่อไป</a:t>
            </a:r>
          </a:p>
        </p:txBody>
      </p:sp>
      <p:sp>
        <p:nvSpPr>
          <p:cNvPr id="71684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38188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3665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59226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46288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7E780242-398D-492B-958D-5493BA263A2E}" type="slidenum">
              <a:rPr lang="en-GB" sz="1200">
                <a:solidFill>
                  <a:prstClr val="black"/>
                </a:solidFill>
              </a:rPr>
              <a:pPr/>
              <a:t>105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th-TH" sz="1600" dirty="0">
                <a:solidFill>
                  <a:schemeClr val="bg2"/>
                </a:solidFill>
                <a:cs typeface="+mj-cs"/>
              </a:rPr>
              <a:t>๑. ได้มีการ</a:t>
            </a:r>
            <a:r>
              <a:rPr lang="th-TH" sz="1600" dirty="0">
                <a:solidFill>
                  <a:schemeClr val="bg2"/>
                </a:solidFill>
                <a:latin typeface="TH SarabunPSK" panose="020B0500040200020003" pitchFamily="34" charset="-34"/>
                <a:cs typeface="+mj-cs"/>
              </a:rPr>
              <a:t>จัดประชุม คณอก.วัฒนธรรมองค์กร ทอ.ครั้งที่ ๑/๖๑ เพื่อชี้แจงผลการดำเนินการประจำปี ๖๑ ตามแผนการเสริมสร้างวัฒนธรรมองค์กร ทอ. พ.ศ.๒๕๖๑ - ๒๕๖๒ และทบทวนแผนเสริมสร้างวัฒนธรรมองค์กร ทอ.ฯ ในวันที่ ๒๒ พ.ย.๖๑ โดยมี รองเสนาธิการทหารอากาศสายงานกำลังพล เป็นประธาน โดยมีรายละเอียด ดังนี้</a:t>
            </a:r>
            <a:endParaRPr lang="th-TH" sz="1600" dirty="0">
              <a:solidFill>
                <a:schemeClr val="bg2"/>
              </a:solidFill>
              <a:cs typeface="+mj-cs"/>
            </a:endParaRPr>
          </a:p>
        </p:txBody>
      </p:sp>
      <p:sp>
        <p:nvSpPr>
          <p:cNvPr id="73732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75AD41C5-602A-4D64-9D8C-5742DE02CE74}" type="slidenum">
              <a:rPr lang="en-GB" sz="1200">
                <a:solidFill>
                  <a:srgbClr val="000000"/>
                </a:solidFill>
              </a:rPr>
              <a:pPr/>
              <a:t>106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ตัวแทนบันทึกย่อ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z="1600" smtClean="0">
                <a:solidFill>
                  <a:schemeClr val="bg2"/>
                </a:solidFill>
                <a:latin typeface="TH SarabunPSK" pitchFamily="34" charset="-34"/>
                <a:cs typeface="TH SarabunPSK" pitchFamily="34" charset="-34"/>
              </a:rPr>
              <a:t>๒. ได้จัด</a:t>
            </a:r>
            <a:r>
              <a:rPr lang="th-TH" altLang="th-TH" sz="1600" smtClean="0">
                <a:solidFill>
                  <a:schemeClr val="bg2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โครงการประชุมสัมมนาแนวทางการเสริมสร้างวัฒนธรรมองค์กรของ ทอ. ตั้งแต่ ๒๖ - ๒๗ พ.ย.๖๑ ณ ห้องบรรยาย บก.ทอ.โดยมีเสนาธิการทหารอากาศเป็นประธาน โดยได้ได้บูรณาการงานสมรรถนะและงานวัฒนธรรมองค์กรกองทัพอากาศไว้ด้วยกัน</a:t>
            </a:r>
            <a:endParaRPr lang="en-US" altLang="th-TH" sz="1600" smtClean="0">
              <a:solidFill>
                <a:schemeClr val="bg2"/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endParaRPr lang="th-TH" smtClean="0"/>
          </a:p>
        </p:txBody>
      </p:sp>
      <p:sp>
        <p:nvSpPr>
          <p:cNvPr id="75780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49E8637F-51B5-4D30-8F10-122CD7A59A03}" type="slidenum">
              <a:rPr lang="en-GB" sz="1200">
                <a:solidFill>
                  <a:srgbClr val="000000"/>
                </a:solidFill>
              </a:rPr>
              <a:pPr/>
              <a:t>107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ตัวแทนรูปบนสไลด์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ตัวแทนบันทึกย่อ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mtClean="0"/>
              <a:t>ดิฉันได้นำเรียนรายงานสรุปผลการดำเนินการ คณอก.วัฒนธรรมองค์กร ทอ.ประจำปี ๖๑ เป็นที่เรียบร้อยแล้ว ไม่ทราบว่ามีท่านใดมีข้อสงสัยหรือไม่ค่ะ หากไม่มีท่านใดซักถาม ดิฉันขอจบการรายงานสรุปผลการดำเนินการ คณอก.วัฒนธรรมองค์กร ทอ.ประจำปี ๖๑ ค่ะ ขอบคุณค่ะ</a:t>
            </a:r>
          </a:p>
        </p:txBody>
      </p:sp>
      <p:sp>
        <p:nvSpPr>
          <p:cNvPr id="77828" name="ตัวแทนหมายเลขสไลด์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7013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DC1C2D93-96ED-4D29-88D7-EF8EBF0F5254}" type="slidenum">
              <a:rPr lang="en-GB" sz="1200">
                <a:solidFill>
                  <a:srgbClr val="000000"/>
                </a:solidFill>
              </a:rPr>
              <a:pPr/>
              <a:t>108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20275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1243F671-6D55-4F5E-967F-C8881DB0EE2A}" type="slidenum">
              <a:rPr lang="en-GB" altLang="en-US" sz="1200">
                <a:solidFill>
                  <a:srgbClr val="000000"/>
                </a:solidFill>
              </a:rPr>
              <a:pPr/>
              <a:t>36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  <p:sp>
        <p:nvSpPr>
          <p:cNvPr id="20685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CEAC8C38-CCEF-4C08-A799-BB9AB0BAE703}" type="slidenum">
              <a:rPr lang="en-GB" altLang="th-TH" sz="1200">
                <a:solidFill>
                  <a:srgbClr val="000000"/>
                </a:solidFill>
              </a:rPr>
              <a:pPr/>
              <a:t>39</a:t>
            </a:fld>
            <a:endParaRPr lang="en-GB" altLang="th-TH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21402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434427D3-3BEC-4D96-B533-C4604C196B08}" type="slidenum">
              <a:rPr lang="en-GB" altLang="en-US" sz="1200">
                <a:solidFill>
                  <a:srgbClr val="000000"/>
                </a:solidFill>
              </a:rPr>
              <a:pPr/>
              <a:t>45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216068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F2AF57A5-7C24-4819-874F-3986C1B19A69}" type="slidenum">
              <a:rPr lang="en-GB" altLang="en-US" sz="1200">
                <a:solidFill>
                  <a:srgbClr val="000000"/>
                </a:solidFill>
              </a:rPr>
              <a:pPr/>
              <a:t>46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95308A7E-D412-4EF3-A702-3D5B43EF240D}" type="slidenum">
              <a:rPr lang="en-GB" altLang="en-US" sz="1200">
                <a:solidFill>
                  <a:srgbClr val="000000"/>
                </a:solidFill>
              </a:rPr>
              <a:pPr/>
              <a:t>48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itchFamily="34" charset="-34"/>
            </a:endParaRPr>
          </a:p>
        </p:txBody>
      </p:sp>
      <p:sp>
        <p:nvSpPr>
          <p:cNvPr id="2211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fld id="{7B0A77B0-4804-4F40-AE26-6DC035661BE0}" type="slidenum">
              <a:rPr lang="en-GB" altLang="en-US" sz="1200">
                <a:solidFill>
                  <a:srgbClr val="000000"/>
                </a:solidFill>
              </a:rPr>
              <a:pPr/>
              <a:t>49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8D75B-4BDE-4908-869C-99633F8A2B8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2105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419D0-D480-4CCB-940E-DA480792AD4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297202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C2F22FB-5B59-4FC5-9687-98E7011854B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11896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C46315C-E829-40E7-B44B-8E2A15E1826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97104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15D216-C03D-4691-B09E-3EDD92555B0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451004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C125313-C230-4525-86F9-A70D2107DB8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717503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F2C3242-5DEF-41CC-9B03-F5689942164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907940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1797813-3293-4BC7-8470-21B3D9BF726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781537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01DF3B-864F-48BB-8549-C5C70F39748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988374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F486CE-4166-4E1D-BF1C-CA6B909E996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349543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984E962-2A55-4CCF-8F7C-623E1DD4102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065959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429B666-18C9-409B-8C36-BCCEBDA66E5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2715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DFE47-9FA2-46A2-804D-3446F6203E6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969523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5FB89-8251-4F70-845F-832773E1F18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023014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9 w 717"/>
                <a:gd name="T1" fmla="*/ 845 h 845"/>
                <a:gd name="T2" fmla="*/ 759 w 717"/>
                <a:gd name="T3" fmla="*/ 821 h 845"/>
                <a:gd name="T4" fmla="*/ 616 w 717"/>
                <a:gd name="T5" fmla="*/ 605 h 845"/>
                <a:gd name="T6" fmla="*/ 427 w 717"/>
                <a:gd name="T7" fmla="*/ 396 h 845"/>
                <a:gd name="T8" fmla="*/ 24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0 w 717"/>
                <a:gd name="T15" fmla="*/ 198 h 845"/>
                <a:gd name="T16" fmla="*/ 421 w 717"/>
                <a:gd name="T17" fmla="*/ 408 h 845"/>
                <a:gd name="T18" fmla="*/ 610 w 717"/>
                <a:gd name="T19" fmla="*/ 623 h 845"/>
                <a:gd name="T20" fmla="*/ 759 w 717"/>
                <a:gd name="T21" fmla="*/ 845 h 845"/>
                <a:gd name="T22" fmla="*/ 75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8 w 407"/>
                <a:gd name="T1" fmla="*/ 414 h 414"/>
                <a:gd name="T2" fmla="*/ 428 w 407"/>
                <a:gd name="T3" fmla="*/ 396 h 414"/>
                <a:gd name="T4" fmla="*/ 24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7 w 407"/>
                <a:gd name="T13" fmla="*/ 204 h 414"/>
                <a:gd name="T14" fmla="*/ 428 w 407"/>
                <a:gd name="T15" fmla="*/ 414 h 414"/>
                <a:gd name="T16" fmla="*/ 42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8 w 586"/>
                <a:gd name="T1" fmla="*/ 0 h 599"/>
                <a:gd name="T2" fmla="*/ 610 w 586"/>
                <a:gd name="T3" fmla="*/ 0 h 599"/>
                <a:gd name="T4" fmla="*/ 428 w 586"/>
                <a:gd name="T5" fmla="*/ 132 h 599"/>
                <a:gd name="T6" fmla="*/ 27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8 w 586"/>
                <a:gd name="T17" fmla="*/ 282 h 599"/>
                <a:gd name="T18" fmla="*/ 434 w 586"/>
                <a:gd name="T19" fmla="*/ 138 h 599"/>
                <a:gd name="T20" fmla="*/ 628 w 586"/>
                <a:gd name="T21" fmla="*/ 0 h 599"/>
                <a:gd name="T22" fmla="*/ 62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0 w 269"/>
                <a:gd name="T1" fmla="*/ 0 h 252"/>
                <a:gd name="T2" fmla="*/ 27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0 w 269"/>
                <a:gd name="T15" fmla="*/ 0 h 252"/>
                <a:gd name="T16" fmla="*/ 29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9"/>
            <a:ext cx="7772400" cy="173672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5FCC0-F2A9-4FC2-BA92-F810FDD8E67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841825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6064E-0A8A-4D5B-8474-B17B5625941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656473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3556C-BA6C-4DB2-A351-F765309F4AB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209681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ABD15-D7DD-4B39-8DC3-2D967498BBA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309461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86410-EE4F-409F-BBDA-D3E804F65C7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735717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CF841-BF1D-4F77-ACE3-052E401FCD7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488067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783D1-67B6-4D9A-8F59-1FA6C6C0BE4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545206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957DB-F097-4874-B1F4-35D97F823F9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698897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AB002-5926-493B-B31E-F0FF7BB7622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9421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75 w 717"/>
                <a:gd name="T1" fmla="*/ 845 h 845"/>
                <a:gd name="T2" fmla="*/ 775 w 717"/>
                <a:gd name="T3" fmla="*/ 821 h 845"/>
                <a:gd name="T4" fmla="*/ 632 w 717"/>
                <a:gd name="T5" fmla="*/ 605 h 845"/>
                <a:gd name="T6" fmla="*/ 435 w 717"/>
                <a:gd name="T7" fmla="*/ 396 h 845"/>
                <a:gd name="T8" fmla="*/ 25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8 w 717"/>
                <a:gd name="T15" fmla="*/ 198 h 845"/>
                <a:gd name="T16" fmla="*/ 429 w 717"/>
                <a:gd name="T17" fmla="*/ 408 h 845"/>
                <a:gd name="T18" fmla="*/ 626 w 717"/>
                <a:gd name="T19" fmla="*/ 623 h 845"/>
                <a:gd name="T20" fmla="*/ 775 w 717"/>
                <a:gd name="T21" fmla="*/ 845 h 845"/>
                <a:gd name="T22" fmla="*/ 77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6 w 407"/>
                <a:gd name="T1" fmla="*/ 414 h 414"/>
                <a:gd name="T2" fmla="*/ 436 w 407"/>
                <a:gd name="T3" fmla="*/ 396 h 414"/>
                <a:gd name="T4" fmla="*/ 25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5 w 407"/>
                <a:gd name="T13" fmla="*/ 204 h 414"/>
                <a:gd name="T14" fmla="*/ 436 w 407"/>
                <a:gd name="T15" fmla="*/ 414 h 414"/>
                <a:gd name="T16" fmla="*/ 43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44 w 586"/>
                <a:gd name="T1" fmla="*/ 0 h 599"/>
                <a:gd name="T2" fmla="*/ 626 w 586"/>
                <a:gd name="T3" fmla="*/ 0 h 599"/>
                <a:gd name="T4" fmla="*/ 436 w 586"/>
                <a:gd name="T5" fmla="*/ 132 h 599"/>
                <a:gd name="T6" fmla="*/ 28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6 w 586"/>
                <a:gd name="T17" fmla="*/ 282 h 599"/>
                <a:gd name="T18" fmla="*/ 444 w 586"/>
                <a:gd name="T19" fmla="*/ 138 h 599"/>
                <a:gd name="T20" fmla="*/ 644 w 586"/>
                <a:gd name="T21" fmla="*/ 0 h 599"/>
                <a:gd name="T22" fmla="*/ 64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8 w 269"/>
                <a:gd name="T1" fmla="*/ 0 h 252"/>
                <a:gd name="T2" fmla="*/ 28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8 w 269"/>
                <a:gd name="T15" fmla="*/ 0 h 252"/>
                <a:gd name="T16" fmla="*/ 29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0CB1-8180-4EED-8960-0EF3E2F01EB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090462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459F9-8D8A-4392-AA56-72735DDCD60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725658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0142B-91D6-4D67-9111-48510ADE0D9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233710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E9FC934-550A-46EB-9615-A775DCAAC3E1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034386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5967B8-0F5E-42DB-8FF0-11695BA1351B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5451343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F48DC04-4270-4327-A810-85EDD81869B9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178723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2B4B828-3A2F-4B59-A06F-9D5D8B3C0D0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19340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FBE8210-1ECF-4A75-AE22-0CC4259C6443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662452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D8D7ABA-2687-4AE8-8D9E-91301E3EAD3C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7263893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C2F98F9-D1BA-4390-89AB-22CFBDAEC1EF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1703247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C34DD7A-F153-46B0-8A63-C3CDDAF9098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517929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597FE-FE12-45C6-92C3-EC235613B37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407079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62324B9-2B7E-43F3-9CDD-7AFEC461F47D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1894709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AD6EA98-710D-4736-9D7F-E8C5AB813BF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9270709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6BFB638-4629-452E-BF12-FDE107BC44E9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792273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9 w 717"/>
                <a:gd name="T1" fmla="*/ 845 h 845"/>
                <a:gd name="T2" fmla="*/ 759 w 717"/>
                <a:gd name="T3" fmla="*/ 821 h 845"/>
                <a:gd name="T4" fmla="*/ 616 w 717"/>
                <a:gd name="T5" fmla="*/ 605 h 845"/>
                <a:gd name="T6" fmla="*/ 427 w 717"/>
                <a:gd name="T7" fmla="*/ 396 h 845"/>
                <a:gd name="T8" fmla="*/ 24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0 w 717"/>
                <a:gd name="T15" fmla="*/ 198 h 845"/>
                <a:gd name="T16" fmla="*/ 421 w 717"/>
                <a:gd name="T17" fmla="*/ 408 h 845"/>
                <a:gd name="T18" fmla="*/ 610 w 717"/>
                <a:gd name="T19" fmla="*/ 623 h 845"/>
                <a:gd name="T20" fmla="*/ 759 w 717"/>
                <a:gd name="T21" fmla="*/ 845 h 845"/>
                <a:gd name="T22" fmla="*/ 75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8 w 407"/>
                <a:gd name="T1" fmla="*/ 414 h 414"/>
                <a:gd name="T2" fmla="*/ 428 w 407"/>
                <a:gd name="T3" fmla="*/ 396 h 414"/>
                <a:gd name="T4" fmla="*/ 24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7 w 407"/>
                <a:gd name="T13" fmla="*/ 204 h 414"/>
                <a:gd name="T14" fmla="*/ 428 w 407"/>
                <a:gd name="T15" fmla="*/ 414 h 414"/>
                <a:gd name="T16" fmla="*/ 42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8 w 586"/>
                <a:gd name="T1" fmla="*/ 0 h 599"/>
                <a:gd name="T2" fmla="*/ 610 w 586"/>
                <a:gd name="T3" fmla="*/ 0 h 599"/>
                <a:gd name="T4" fmla="*/ 428 w 586"/>
                <a:gd name="T5" fmla="*/ 132 h 599"/>
                <a:gd name="T6" fmla="*/ 27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8 w 586"/>
                <a:gd name="T17" fmla="*/ 282 h 599"/>
                <a:gd name="T18" fmla="*/ 434 w 586"/>
                <a:gd name="T19" fmla="*/ 138 h 599"/>
                <a:gd name="T20" fmla="*/ 628 w 586"/>
                <a:gd name="T21" fmla="*/ 0 h 599"/>
                <a:gd name="T22" fmla="*/ 62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0 w 269"/>
                <a:gd name="T1" fmla="*/ 0 h 252"/>
                <a:gd name="T2" fmla="*/ 27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0 w 269"/>
                <a:gd name="T15" fmla="*/ 0 h 252"/>
                <a:gd name="T16" fmla="*/ 29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9"/>
            <a:ext cx="7772400" cy="173672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228A5-F701-425D-AC24-F5F60D5F53C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315576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6C1D-B4EF-471F-9AB9-AD4EB6217B2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106518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FCA65-844F-49F9-8117-B72EFF07813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615418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B1123-6C5D-4AC3-A087-AB95B52BC43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218574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C5904-85C7-453B-B20B-C4DDE6B6760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977143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FBBE4-4257-43DF-906A-3C03F5D509D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502905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4857C-C7D1-4F9B-99A2-D35725E09B2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6947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EF252-F37F-4D17-8F8C-0FEEB1DDCDF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717281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45F41-0595-4A1D-AD3E-8004B275797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824390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78685-BA7E-40EA-8529-13AECAFF4DF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763635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8BF65-8F73-4B92-A88D-BBCBD7889B5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8797764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0BC73-B9DC-4E7D-B2D6-BE559CAA575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696487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7 w 717"/>
                <a:gd name="T1" fmla="*/ 845 h 845"/>
                <a:gd name="T2" fmla="*/ 747 w 717"/>
                <a:gd name="T3" fmla="*/ 821 h 845"/>
                <a:gd name="T4" fmla="*/ 604 w 717"/>
                <a:gd name="T5" fmla="*/ 605 h 845"/>
                <a:gd name="T6" fmla="*/ 421 w 717"/>
                <a:gd name="T7" fmla="*/ 396 h 845"/>
                <a:gd name="T8" fmla="*/ 23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4 w 717"/>
                <a:gd name="T15" fmla="*/ 198 h 845"/>
                <a:gd name="T16" fmla="*/ 415 w 717"/>
                <a:gd name="T17" fmla="*/ 408 h 845"/>
                <a:gd name="T18" fmla="*/ 598 w 717"/>
                <a:gd name="T19" fmla="*/ 623 h 845"/>
                <a:gd name="T20" fmla="*/ 747 w 717"/>
                <a:gd name="T21" fmla="*/ 845 h 845"/>
                <a:gd name="T22" fmla="*/ 74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2 w 407"/>
                <a:gd name="T1" fmla="*/ 414 h 414"/>
                <a:gd name="T2" fmla="*/ 422 w 407"/>
                <a:gd name="T3" fmla="*/ 396 h 414"/>
                <a:gd name="T4" fmla="*/ 23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1 w 407"/>
                <a:gd name="T13" fmla="*/ 204 h 414"/>
                <a:gd name="T14" fmla="*/ 422 w 407"/>
                <a:gd name="T15" fmla="*/ 414 h 414"/>
                <a:gd name="T16" fmla="*/ 42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6 w 586"/>
                <a:gd name="T1" fmla="*/ 0 h 599"/>
                <a:gd name="T2" fmla="*/ 598 w 586"/>
                <a:gd name="T3" fmla="*/ 0 h 599"/>
                <a:gd name="T4" fmla="*/ 422 w 586"/>
                <a:gd name="T5" fmla="*/ 132 h 599"/>
                <a:gd name="T6" fmla="*/ 27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2 w 586"/>
                <a:gd name="T17" fmla="*/ 282 h 599"/>
                <a:gd name="T18" fmla="*/ 428 w 586"/>
                <a:gd name="T19" fmla="*/ 138 h 599"/>
                <a:gd name="T20" fmla="*/ 616 w 586"/>
                <a:gd name="T21" fmla="*/ 0 h 599"/>
                <a:gd name="T22" fmla="*/ 61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4 w 269"/>
                <a:gd name="T1" fmla="*/ 0 h 252"/>
                <a:gd name="T2" fmla="*/ 26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4 w 269"/>
                <a:gd name="T15" fmla="*/ 0 h 252"/>
                <a:gd name="T16" fmla="*/ 28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A218B-243C-4254-9BE4-F8BE15D449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720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A970D-8EEF-4B5D-B5BC-7E218B00D0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320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FAC0F-D54E-4D09-BB7C-8E0F08AECB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749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122AF-BB5A-449F-8A86-C425AE19E7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058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52768-95F1-4A12-AB07-6E36A34AC2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211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534B4-F47E-441D-BC33-07EE399E8E1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86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2F74-CB3D-449B-8940-29FF534DC3D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066170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EB9C7-DDB3-4BB7-A6A5-7D1D5B3AC3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692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4F22D-D71C-4C3C-8979-2ADB2A1CF09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73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4C802-8121-4208-80A0-74C7366406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782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BC979-3C5C-477A-8CA0-DDCDA594C74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622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D380B-DD6F-4ADC-A76B-1DD791A4F3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4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2CA54-14E2-4429-A734-E5EA0145604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76857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EC069-9D1A-473B-ABC5-880D62A7E41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24551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4652D-238C-4F52-B923-6A3202859CD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82949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00456-31C3-4201-A7B5-75ECF4F5E5D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6549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0668F-A2CC-46A5-BAAE-90AC583B954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32121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03D85-D2D5-496C-84C5-5AE6ADE14BC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0415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9CDF5-97FC-407D-8BD1-6A4A2D4560C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48559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FEC23-C37B-438A-82FC-A0AF2098D34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53501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3F379-E9FD-45C8-8DC3-336BA7E051B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870529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2E52D-C172-4E07-89FB-29167B53483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54809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44FD4-5D39-4E05-B25F-9F33061A07D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13898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8183D-0A41-4BD9-BF75-EDAD374ABD6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06438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E2221-70AE-4A89-896D-D9DEE7F63CB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6189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3CE62-7342-4DF6-B450-84AC527B9DA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2197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9E0C0-89F2-48A9-929A-CE7DB021458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080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AB884-9ADD-41D3-B9DE-8D4A73E54F6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27599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3DCA-A653-4900-96EE-F5F26DF47E0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62088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1DD09-25C3-435C-B625-8E9F46747E0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12658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4C7F8-0C0D-4F27-991C-3C85B94DE16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946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84A40-66A7-42D7-9047-ED9137C532A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09383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3A256-7F3F-41ED-A955-37FBCEDAD78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68461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5F7C5-9CC4-4AEE-A4F1-60C95FA94DF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90089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4B254-735A-45B6-98AD-EE5574E189C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01451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2064A-1C7C-4F0D-8D8B-8EB401884AC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16356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8F0DE-62D0-4E10-9583-989DB29D18A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79410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FAF11-67A7-4289-87DC-93FA0DC3D1B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0335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644F4-4EAD-4CE1-84B1-4FA9331E17A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21346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D1EF1-45BB-461E-A1A5-33DFAC69196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39859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7BEF9-542D-49DD-8857-E953E6A0943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02597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44E1E-3475-4DE3-A9E8-BF6EC9D3F5F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2569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D5FCF-2911-4A1F-BBC8-028C89F0218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65659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DABA4-FAD0-4786-BA74-1FC3F32C0EA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73969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15120-FC71-4E92-9C06-9F59AE314E4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18166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CD187-735F-4EE4-8381-D84547A2237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4863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C511D-1BC3-48F1-B2A1-CBFA279AF57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22066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F18D5-801C-4FB8-B29E-F9F2E6AF090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133888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67B14-F2B3-472E-8923-E46F4A4D181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6607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4EFA7-BFB7-4772-B5AE-9BAC0A5563F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257466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20D71-4CDB-4E0A-B4F4-4683FEF8ECE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3633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4D4E4-07C5-46F7-86FB-0A989B88570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10512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9C8D4-D683-4EE9-BA2E-059ED9FB43D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320256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5BD9C-DDCE-44CA-BEC8-D25DF57570B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93968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81BFC-39FA-42B0-B9D0-5616634CB42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3439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D0AC6-7F14-48E2-A00E-ED462E85428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80576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D3508-04A5-44FD-8CAF-60EAEB00462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36529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88032-EEB7-44FB-AB3E-8B7A1D27BE4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32286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1F0DF-E15F-4A81-A541-AE48C5F727D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10238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DE034-408E-4544-A60E-347E07ACA6A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6585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1A99E-48B4-4A16-8D24-3AAAA3314AE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969224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4BACA-6FA3-4867-B2EB-67FC085F1D0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70826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685D-FCA2-4ECF-A11C-A5650293DE7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154357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E8C0A-330D-4B3F-8BF2-428E319C5A3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55522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2FB9B-0422-4FAB-8E85-4277345023D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86296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3B813-FDBC-488B-A14D-4D049097A96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81942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5A6BA-4B05-4732-B4B7-D6F159D9E3D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67847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A0ED6-F8C3-4782-8CE6-F90D3993577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004370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0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80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7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4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EBC41052-5FEF-4A60-B0DE-B6A45F6D206B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99967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79374B0D-9B32-442A-8856-598E5FA5C4B0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857241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68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936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404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8727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340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809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2773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745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41D6B8FB-8D26-4E14-B925-CE35C694E1F6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07017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BD91E-6B28-47F7-A4A0-8352338D118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599910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598488" y="1600201"/>
            <a:ext cx="5311776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62664" y="1600201"/>
            <a:ext cx="5313362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904DD581-5A69-49A0-B435-BA122CD2D02D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350765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1" y="1535112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6819" indent="0">
              <a:buNone/>
              <a:defRPr sz="1500" b="1"/>
            </a:lvl2pPr>
            <a:lvl3pPr marL="693639" indent="0">
              <a:buNone/>
              <a:defRPr sz="1400" b="1"/>
            </a:lvl3pPr>
            <a:lvl4pPr marL="1040458" indent="0">
              <a:buNone/>
              <a:defRPr sz="1200" b="1"/>
            </a:lvl4pPr>
            <a:lvl5pPr marL="1387277" indent="0">
              <a:buNone/>
              <a:defRPr sz="1200" b="1"/>
            </a:lvl5pPr>
            <a:lvl6pPr marL="1734097" indent="0">
              <a:buNone/>
              <a:defRPr sz="1200" b="1"/>
            </a:lvl6pPr>
            <a:lvl7pPr marL="2080916" indent="0">
              <a:buNone/>
              <a:defRPr sz="1200" b="1"/>
            </a:lvl7pPr>
            <a:lvl8pPr marL="2427735" indent="0">
              <a:buNone/>
              <a:defRPr sz="1200" b="1"/>
            </a:lvl8pPr>
            <a:lvl9pPr marL="2774554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6819" indent="0">
              <a:buNone/>
              <a:defRPr sz="1500" b="1"/>
            </a:lvl2pPr>
            <a:lvl3pPr marL="693639" indent="0">
              <a:buNone/>
              <a:defRPr sz="1400" b="1"/>
            </a:lvl3pPr>
            <a:lvl4pPr marL="1040458" indent="0">
              <a:buNone/>
              <a:defRPr sz="1200" b="1"/>
            </a:lvl4pPr>
            <a:lvl5pPr marL="1387277" indent="0">
              <a:buNone/>
              <a:defRPr sz="1200" b="1"/>
            </a:lvl5pPr>
            <a:lvl6pPr marL="1734097" indent="0">
              <a:buNone/>
              <a:defRPr sz="1200" b="1"/>
            </a:lvl6pPr>
            <a:lvl7pPr marL="2080916" indent="0">
              <a:buNone/>
              <a:defRPr sz="1200" b="1"/>
            </a:lvl7pPr>
            <a:lvl8pPr marL="2427735" indent="0">
              <a:buNone/>
              <a:defRPr sz="1200" b="1"/>
            </a:lvl8pPr>
            <a:lvl9pPr marL="2774554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ตัวยึดท้ายกระดาษ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D6E1F69A-3A41-4CC6-973F-86A59C6663A9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73622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F1737652-FC74-4AA1-B77C-966B479DCADA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79327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ท้ายกระดาษ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37AAAE8A-067D-4B90-AE70-E227C4BE970A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90417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4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6819" indent="0">
              <a:buNone/>
              <a:defRPr sz="900"/>
            </a:lvl2pPr>
            <a:lvl3pPr marL="693639" indent="0">
              <a:buNone/>
              <a:defRPr sz="800"/>
            </a:lvl3pPr>
            <a:lvl4pPr marL="1040458" indent="0">
              <a:buNone/>
              <a:defRPr sz="700"/>
            </a:lvl4pPr>
            <a:lvl5pPr marL="1387277" indent="0">
              <a:buNone/>
              <a:defRPr sz="700"/>
            </a:lvl5pPr>
            <a:lvl6pPr marL="1734097" indent="0">
              <a:buNone/>
              <a:defRPr sz="700"/>
            </a:lvl6pPr>
            <a:lvl7pPr marL="2080916" indent="0">
              <a:buNone/>
              <a:defRPr sz="700"/>
            </a:lvl7pPr>
            <a:lvl8pPr marL="2427735" indent="0">
              <a:buNone/>
              <a:defRPr sz="700"/>
            </a:lvl8pPr>
            <a:lvl9pPr marL="2774554" indent="0">
              <a:buNone/>
              <a:defRPr sz="7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B7918D9D-B390-4EAB-82B4-5C47BA52B32F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116094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6819" indent="0">
              <a:buNone/>
              <a:defRPr sz="2100"/>
            </a:lvl2pPr>
            <a:lvl3pPr marL="693639" indent="0">
              <a:buNone/>
              <a:defRPr sz="1800"/>
            </a:lvl3pPr>
            <a:lvl4pPr marL="1040458" indent="0">
              <a:buNone/>
              <a:defRPr sz="1500"/>
            </a:lvl4pPr>
            <a:lvl5pPr marL="1387277" indent="0">
              <a:buNone/>
              <a:defRPr sz="1500"/>
            </a:lvl5pPr>
            <a:lvl6pPr marL="1734097" indent="0">
              <a:buNone/>
              <a:defRPr sz="1500"/>
            </a:lvl6pPr>
            <a:lvl7pPr marL="2080916" indent="0">
              <a:buNone/>
              <a:defRPr sz="1500"/>
            </a:lvl7pPr>
            <a:lvl8pPr marL="2427735" indent="0">
              <a:buNone/>
              <a:defRPr sz="1500"/>
            </a:lvl8pPr>
            <a:lvl9pPr marL="2774554" indent="0">
              <a:buNone/>
              <a:defRPr sz="15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6819" indent="0">
              <a:buNone/>
              <a:defRPr sz="900"/>
            </a:lvl2pPr>
            <a:lvl3pPr marL="693639" indent="0">
              <a:buNone/>
              <a:defRPr sz="800"/>
            </a:lvl3pPr>
            <a:lvl4pPr marL="1040458" indent="0">
              <a:buNone/>
              <a:defRPr sz="700"/>
            </a:lvl4pPr>
            <a:lvl5pPr marL="1387277" indent="0">
              <a:buNone/>
              <a:defRPr sz="700"/>
            </a:lvl5pPr>
            <a:lvl6pPr marL="1734097" indent="0">
              <a:buNone/>
              <a:defRPr sz="700"/>
            </a:lvl6pPr>
            <a:lvl7pPr marL="2080916" indent="0">
              <a:buNone/>
              <a:defRPr sz="700"/>
            </a:lvl7pPr>
            <a:lvl8pPr marL="2427735" indent="0">
              <a:buNone/>
              <a:defRPr sz="700"/>
            </a:lvl8pPr>
            <a:lvl9pPr marL="2774554" indent="0">
              <a:buNone/>
              <a:defRPr sz="7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4D1EEC93-2E65-44BA-A096-F682D522DCDB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42722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1E7530BC-A800-4DC3-B92A-7A80DBF2A25D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79343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682041" y="274640"/>
            <a:ext cx="2693987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98488" y="274640"/>
            <a:ext cx="793115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erdana" pitchFamily="34" charset="0"/>
                <a:cs typeface="Angsana New" pitchFamily="18" charset="-34"/>
              </a:defRPr>
            </a:lvl1pPr>
          </a:lstStyle>
          <a:p>
            <a:fld id="{6DD05F08-AA1A-4E82-9DAF-41495600AFA5}" type="slidenum">
              <a:rPr lang="th-TH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036390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B0422-54ED-437D-BCB8-91CCBBF844B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78974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270A6-632E-45E0-AFE2-02F85BBCF7E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3987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9E444-7078-435F-AE51-99B3D7C57D3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87650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CF9CC-2223-46DB-AC10-A50735B91B9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379450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14A90-2797-476D-B0A4-E4B7B7C768D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664100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339C4-E489-4834-AAF7-004F1D6B10F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500439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1F6E9-3031-4EA8-8EF4-145FDE807A6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404352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5AAC4-4583-431A-A976-B069461AE89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874151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210E2-2B12-48B0-B00A-7EE473B52C6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132430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BEC02-EC1D-4311-8D1F-9AD0B8E1129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325721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2F082-FC9A-4F9A-843D-3563D832292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20024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F8CE9-52B9-4D4E-B6BB-0DF4CA77EAF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518066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9 w 717"/>
                <a:gd name="T1" fmla="*/ 845 h 845"/>
                <a:gd name="T2" fmla="*/ 749 w 717"/>
                <a:gd name="T3" fmla="*/ 821 h 845"/>
                <a:gd name="T4" fmla="*/ 606 w 717"/>
                <a:gd name="T5" fmla="*/ 605 h 845"/>
                <a:gd name="T6" fmla="*/ 422 w 717"/>
                <a:gd name="T7" fmla="*/ 396 h 845"/>
                <a:gd name="T8" fmla="*/ 23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5 w 717"/>
                <a:gd name="T15" fmla="*/ 198 h 845"/>
                <a:gd name="T16" fmla="*/ 416 w 717"/>
                <a:gd name="T17" fmla="*/ 408 h 845"/>
                <a:gd name="T18" fmla="*/ 600 w 717"/>
                <a:gd name="T19" fmla="*/ 623 h 845"/>
                <a:gd name="T20" fmla="*/ 749 w 717"/>
                <a:gd name="T21" fmla="*/ 845 h 845"/>
                <a:gd name="T22" fmla="*/ 74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3 w 407"/>
                <a:gd name="T1" fmla="*/ 414 h 414"/>
                <a:gd name="T2" fmla="*/ 423 w 407"/>
                <a:gd name="T3" fmla="*/ 396 h 414"/>
                <a:gd name="T4" fmla="*/ 23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2 w 407"/>
                <a:gd name="T13" fmla="*/ 204 h 414"/>
                <a:gd name="T14" fmla="*/ 423 w 407"/>
                <a:gd name="T15" fmla="*/ 414 h 414"/>
                <a:gd name="T16" fmla="*/ 42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8 w 586"/>
                <a:gd name="T1" fmla="*/ 0 h 599"/>
                <a:gd name="T2" fmla="*/ 600 w 586"/>
                <a:gd name="T3" fmla="*/ 0 h 599"/>
                <a:gd name="T4" fmla="*/ 423 w 586"/>
                <a:gd name="T5" fmla="*/ 132 h 599"/>
                <a:gd name="T6" fmla="*/ 27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3 w 586"/>
                <a:gd name="T17" fmla="*/ 282 h 599"/>
                <a:gd name="T18" fmla="*/ 429 w 586"/>
                <a:gd name="T19" fmla="*/ 138 h 599"/>
                <a:gd name="T20" fmla="*/ 618 w 586"/>
                <a:gd name="T21" fmla="*/ 0 h 599"/>
                <a:gd name="T22" fmla="*/ 61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5 w 269"/>
                <a:gd name="T1" fmla="*/ 0 h 252"/>
                <a:gd name="T2" fmla="*/ 26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5 w 269"/>
                <a:gd name="T15" fmla="*/ 0 h 252"/>
                <a:gd name="T16" fmla="*/ 28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1" name="Rectangle 41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2" name="Rectangle 4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3" name="Rectangle 4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D04F3-490A-491D-8931-F6C343A4408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459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26853-F46D-445F-BA8E-8D50F8BAF3F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25423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5F5F5-7C24-47F5-94E1-DB624D6249C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4145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B487E-DF3A-40E2-A55D-6DCBF799583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104991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52AD-8618-43D9-ACB9-6FC2CD52567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47490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414E-C060-472D-9945-AB7745E46E6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616322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BBE92-F13A-44A2-8FBB-7D88D58C1E0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711944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17A97-0A34-4514-9EDA-1E4D75E15D0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09492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5E32E-9C24-4B25-815B-4EBC31F2274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059254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7AB86-3FDB-4AD7-9A75-F7C7E9FA62B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712839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E48AD-85CC-46CD-BC3C-0317FD014B8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42915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Rectangle 40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F753A-325A-4AC9-A2F1-4BC13D714F2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4694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/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/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E5A4FF9-1AB7-43C7-916C-95E0EF993C5E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345" r:id="rId1"/>
    <p:sldLayoutId id="2147506346" r:id="rId2"/>
    <p:sldLayoutId id="2147506347" r:id="rId3"/>
    <p:sldLayoutId id="2147506348" r:id="rId4"/>
    <p:sldLayoutId id="2147506349" r:id="rId5"/>
    <p:sldLayoutId id="2147506350" r:id="rId6"/>
    <p:sldLayoutId id="2147506351" r:id="rId7"/>
    <p:sldLayoutId id="2147506352" r:id="rId8"/>
    <p:sldLayoutId id="2147506353" r:id="rId9"/>
    <p:sldLayoutId id="2147506354" r:id="rId10"/>
    <p:sldLayoutId id="21475063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1025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25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25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25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25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2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2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1026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26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26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26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26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27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026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26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A2CCDD6-A083-4106-9CCE-CFF6AE816151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444" r:id="rId1"/>
    <p:sldLayoutId id="2147506445" r:id="rId2"/>
    <p:sldLayoutId id="2147506446" r:id="rId3"/>
    <p:sldLayoutId id="2147506447" r:id="rId4"/>
    <p:sldLayoutId id="2147506448" r:id="rId5"/>
    <p:sldLayoutId id="2147506449" r:id="rId6"/>
    <p:sldLayoutId id="2147506450" r:id="rId7"/>
    <p:sldLayoutId id="2147506451" r:id="rId8"/>
    <p:sldLayoutId id="2147506452" r:id="rId9"/>
    <p:sldLayoutId id="2147506453" r:id="rId10"/>
    <p:sldLayoutId id="214750645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grpSp>
          <p:nvGrpSpPr>
            <p:cNvPr id="1127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127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9 w 717"/>
                <a:gd name="T1" fmla="*/ 845 h 845"/>
                <a:gd name="T2" fmla="*/ 759 w 717"/>
                <a:gd name="T3" fmla="*/ 821 h 845"/>
                <a:gd name="T4" fmla="*/ 616 w 717"/>
                <a:gd name="T5" fmla="*/ 605 h 845"/>
                <a:gd name="T6" fmla="*/ 427 w 717"/>
                <a:gd name="T7" fmla="*/ 396 h 845"/>
                <a:gd name="T8" fmla="*/ 24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0 w 717"/>
                <a:gd name="T15" fmla="*/ 198 h 845"/>
                <a:gd name="T16" fmla="*/ 421 w 717"/>
                <a:gd name="T17" fmla="*/ 408 h 845"/>
                <a:gd name="T18" fmla="*/ 610 w 717"/>
                <a:gd name="T19" fmla="*/ 623 h 845"/>
                <a:gd name="T20" fmla="*/ 759 w 717"/>
                <a:gd name="T21" fmla="*/ 845 h 845"/>
                <a:gd name="T22" fmla="*/ 75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128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8 w 407"/>
                <a:gd name="T1" fmla="*/ 414 h 414"/>
                <a:gd name="T2" fmla="*/ 428 w 407"/>
                <a:gd name="T3" fmla="*/ 396 h 414"/>
                <a:gd name="T4" fmla="*/ 24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7 w 407"/>
                <a:gd name="T13" fmla="*/ 204 h 414"/>
                <a:gd name="T14" fmla="*/ 428 w 407"/>
                <a:gd name="T15" fmla="*/ 414 h 414"/>
                <a:gd name="T16" fmla="*/ 42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128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8 w 586"/>
                <a:gd name="T1" fmla="*/ 0 h 599"/>
                <a:gd name="T2" fmla="*/ 610 w 586"/>
                <a:gd name="T3" fmla="*/ 0 h 599"/>
                <a:gd name="T4" fmla="*/ 428 w 586"/>
                <a:gd name="T5" fmla="*/ 132 h 599"/>
                <a:gd name="T6" fmla="*/ 27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8 w 586"/>
                <a:gd name="T17" fmla="*/ 282 h 599"/>
                <a:gd name="T18" fmla="*/ 434 w 586"/>
                <a:gd name="T19" fmla="*/ 138 h 599"/>
                <a:gd name="T20" fmla="*/ 628 w 586"/>
                <a:gd name="T21" fmla="*/ 0 h 599"/>
                <a:gd name="T22" fmla="*/ 62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128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0 w 269"/>
                <a:gd name="T1" fmla="*/ 0 h 252"/>
                <a:gd name="T2" fmla="*/ 27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0 w 269"/>
                <a:gd name="T15" fmla="*/ 0 h 252"/>
                <a:gd name="T16" fmla="*/ 29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128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128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128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1128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29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29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29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29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29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128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128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ECF9823-DE48-40E4-AD78-399AF743EEDA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455" r:id="rId1"/>
    <p:sldLayoutId id="2147506456" r:id="rId2"/>
    <p:sldLayoutId id="2147506457" r:id="rId3"/>
    <p:sldLayoutId id="2147506458" r:id="rId4"/>
    <p:sldLayoutId id="2147506459" r:id="rId5"/>
    <p:sldLayoutId id="2147506460" r:id="rId6"/>
    <p:sldLayoutId id="2147506461" r:id="rId7"/>
    <p:sldLayoutId id="2147506462" r:id="rId8"/>
    <p:sldLayoutId id="2147506463" r:id="rId9"/>
    <p:sldLayoutId id="2147506464" r:id="rId10"/>
    <p:sldLayoutId id="214750646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229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fld id="{C3ABB825-5E72-4E42-A0A3-CD02E962CCA6}" type="slidenum">
              <a:rPr lang="th-TH" altLang="th-TH"/>
              <a:pPr/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466" r:id="rId1"/>
    <p:sldLayoutId id="2147506467" r:id="rId2"/>
    <p:sldLayoutId id="2147506468" r:id="rId3"/>
    <p:sldLayoutId id="2147506469" r:id="rId4"/>
    <p:sldLayoutId id="2147506470" r:id="rId5"/>
    <p:sldLayoutId id="2147506471" r:id="rId6"/>
    <p:sldLayoutId id="2147506472" r:id="rId7"/>
    <p:sldLayoutId id="2147506473" r:id="rId8"/>
    <p:sldLayoutId id="2147506474" r:id="rId9"/>
    <p:sldLayoutId id="2147506475" r:id="rId10"/>
    <p:sldLayoutId id="214750647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grpSp>
          <p:nvGrpSpPr>
            <p:cNvPr id="1332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350">
                  <a:solidFill>
                    <a:srgbClr val="FFFFFF"/>
                  </a:solidFill>
                  <a:latin typeface="Verdana"/>
                  <a:cs typeface="Angsana New"/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332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59 w 717"/>
                <a:gd name="T1" fmla="*/ 845 h 845"/>
                <a:gd name="T2" fmla="*/ 759 w 717"/>
                <a:gd name="T3" fmla="*/ 821 h 845"/>
                <a:gd name="T4" fmla="*/ 616 w 717"/>
                <a:gd name="T5" fmla="*/ 605 h 845"/>
                <a:gd name="T6" fmla="*/ 427 w 717"/>
                <a:gd name="T7" fmla="*/ 396 h 845"/>
                <a:gd name="T8" fmla="*/ 24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0 w 717"/>
                <a:gd name="T15" fmla="*/ 198 h 845"/>
                <a:gd name="T16" fmla="*/ 421 w 717"/>
                <a:gd name="T17" fmla="*/ 408 h 845"/>
                <a:gd name="T18" fmla="*/ 610 w 717"/>
                <a:gd name="T19" fmla="*/ 623 h 845"/>
                <a:gd name="T20" fmla="*/ 759 w 717"/>
                <a:gd name="T21" fmla="*/ 845 h 845"/>
                <a:gd name="T22" fmla="*/ 75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32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8 w 407"/>
                <a:gd name="T1" fmla="*/ 414 h 414"/>
                <a:gd name="T2" fmla="*/ 428 w 407"/>
                <a:gd name="T3" fmla="*/ 396 h 414"/>
                <a:gd name="T4" fmla="*/ 24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7 w 407"/>
                <a:gd name="T13" fmla="*/ 204 h 414"/>
                <a:gd name="T14" fmla="*/ 428 w 407"/>
                <a:gd name="T15" fmla="*/ 414 h 414"/>
                <a:gd name="T16" fmla="*/ 42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350">
                <a:solidFill>
                  <a:srgbClr val="FFFFFF"/>
                </a:solidFill>
                <a:latin typeface="Verdana"/>
                <a:cs typeface="Angsana New"/>
              </a:endParaRPr>
            </a:p>
          </p:txBody>
        </p:sp>
        <p:sp>
          <p:nvSpPr>
            <p:cNvPr id="1333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28 w 586"/>
                <a:gd name="T1" fmla="*/ 0 h 599"/>
                <a:gd name="T2" fmla="*/ 610 w 586"/>
                <a:gd name="T3" fmla="*/ 0 h 599"/>
                <a:gd name="T4" fmla="*/ 428 w 586"/>
                <a:gd name="T5" fmla="*/ 132 h 599"/>
                <a:gd name="T6" fmla="*/ 27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8 w 586"/>
                <a:gd name="T17" fmla="*/ 282 h 599"/>
                <a:gd name="T18" fmla="*/ 434 w 586"/>
                <a:gd name="T19" fmla="*/ 138 h 599"/>
                <a:gd name="T20" fmla="*/ 628 w 586"/>
                <a:gd name="T21" fmla="*/ 0 h 599"/>
                <a:gd name="T22" fmla="*/ 62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33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0 w 269"/>
                <a:gd name="T1" fmla="*/ 0 h 252"/>
                <a:gd name="T2" fmla="*/ 27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0 w 269"/>
                <a:gd name="T15" fmla="*/ 0 h 252"/>
                <a:gd name="T16" fmla="*/ 29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33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33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33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1333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333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33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34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34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34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13336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3337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C755A32-5DE4-4AF2-9894-B124E8573A28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477" r:id="rId1"/>
    <p:sldLayoutId id="2147506478" r:id="rId2"/>
    <p:sldLayoutId id="2147506479" r:id="rId3"/>
    <p:sldLayoutId id="2147506480" r:id="rId4"/>
    <p:sldLayoutId id="2147506481" r:id="rId5"/>
    <p:sldLayoutId id="2147506482" r:id="rId6"/>
    <p:sldLayoutId id="2147506483" r:id="rId7"/>
    <p:sldLayoutId id="2147506484" r:id="rId8"/>
    <p:sldLayoutId id="2147506485" r:id="rId9"/>
    <p:sldLayoutId id="2147506486" r:id="rId10"/>
    <p:sldLayoutId id="21475064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7 w 717"/>
                <a:gd name="T1" fmla="*/ 845 h 845"/>
                <a:gd name="T2" fmla="*/ 747 w 717"/>
                <a:gd name="T3" fmla="*/ 821 h 845"/>
                <a:gd name="T4" fmla="*/ 604 w 717"/>
                <a:gd name="T5" fmla="*/ 605 h 845"/>
                <a:gd name="T6" fmla="*/ 421 w 717"/>
                <a:gd name="T7" fmla="*/ 396 h 845"/>
                <a:gd name="T8" fmla="*/ 23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4 w 717"/>
                <a:gd name="T15" fmla="*/ 198 h 845"/>
                <a:gd name="T16" fmla="*/ 415 w 717"/>
                <a:gd name="T17" fmla="*/ 408 h 845"/>
                <a:gd name="T18" fmla="*/ 598 w 717"/>
                <a:gd name="T19" fmla="*/ 623 h 845"/>
                <a:gd name="T20" fmla="*/ 747 w 717"/>
                <a:gd name="T21" fmla="*/ 845 h 845"/>
                <a:gd name="T22" fmla="*/ 74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2 w 407"/>
                <a:gd name="T1" fmla="*/ 414 h 414"/>
                <a:gd name="T2" fmla="*/ 422 w 407"/>
                <a:gd name="T3" fmla="*/ 396 h 414"/>
                <a:gd name="T4" fmla="*/ 23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1 w 407"/>
                <a:gd name="T13" fmla="*/ 204 h 414"/>
                <a:gd name="T14" fmla="*/ 422 w 407"/>
                <a:gd name="T15" fmla="*/ 414 h 414"/>
                <a:gd name="T16" fmla="*/ 42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6 w 586"/>
                <a:gd name="T1" fmla="*/ 0 h 599"/>
                <a:gd name="T2" fmla="*/ 598 w 586"/>
                <a:gd name="T3" fmla="*/ 0 h 599"/>
                <a:gd name="T4" fmla="*/ 422 w 586"/>
                <a:gd name="T5" fmla="*/ 132 h 599"/>
                <a:gd name="T6" fmla="*/ 27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2 w 586"/>
                <a:gd name="T17" fmla="*/ 282 h 599"/>
                <a:gd name="T18" fmla="*/ 428 w 586"/>
                <a:gd name="T19" fmla="*/ 138 h 599"/>
                <a:gd name="T20" fmla="*/ 616 w 586"/>
                <a:gd name="T21" fmla="*/ 0 h 599"/>
                <a:gd name="T22" fmla="*/ 61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4 w 269"/>
                <a:gd name="T1" fmla="*/ 0 h 252"/>
                <a:gd name="T2" fmla="*/ 26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4 w 269"/>
                <a:gd name="T15" fmla="*/ 0 h 252"/>
                <a:gd name="T16" fmla="*/ 28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8348DB8-FC88-4C5B-BDDE-B7C14CDBFAC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th-TH">
              <a:solidFill>
                <a:srgbClr val="FFFFFF"/>
              </a:solidFill>
            </a:endParaRPr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7545552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6489" r:id="rId1"/>
    <p:sldLayoutId id="2147506490" r:id="rId2"/>
    <p:sldLayoutId id="2147506491" r:id="rId3"/>
    <p:sldLayoutId id="2147506492" r:id="rId4"/>
    <p:sldLayoutId id="2147506493" r:id="rId5"/>
    <p:sldLayoutId id="2147506494" r:id="rId6"/>
    <p:sldLayoutId id="2147506495" r:id="rId7"/>
    <p:sldLayoutId id="2147506496" r:id="rId8"/>
    <p:sldLayoutId id="2147506497" r:id="rId9"/>
    <p:sldLayoutId id="2147506498" r:id="rId10"/>
    <p:sldLayoutId id="214750649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75 w 717"/>
                <a:gd name="T1" fmla="*/ 845 h 845"/>
                <a:gd name="T2" fmla="*/ 775 w 717"/>
                <a:gd name="T3" fmla="*/ 821 h 845"/>
                <a:gd name="T4" fmla="*/ 632 w 717"/>
                <a:gd name="T5" fmla="*/ 605 h 845"/>
                <a:gd name="T6" fmla="*/ 435 w 717"/>
                <a:gd name="T7" fmla="*/ 396 h 845"/>
                <a:gd name="T8" fmla="*/ 250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8 w 717"/>
                <a:gd name="T15" fmla="*/ 198 h 845"/>
                <a:gd name="T16" fmla="*/ 429 w 717"/>
                <a:gd name="T17" fmla="*/ 408 h 845"/>
                <a:gd name="T18" fmla="*/ 626 w 717"/>
                <a:gd name="T19" fmla="*/ 623 h 845"/>
                <a:gd name="T20" fmla="*/ 775 w 717"/>
                <a:gd name="T21" fmla="*/ 845 h 845"/>
                <a:gd name="T22" fmla="*/ 77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6 w 407"/>
                <a:gd name="T1" fmla="*/ 414 h 414"/>
                <a:gd name="T2" fmla="*/ 436 w 407"/>
                <a:gd name="T3" fmla="*/ 396 h 414"/>
                <a:gd name="T4" fmla="*/ 251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5 w 407"/>
                <a:gd name="T13" fmla="*/ 204 h 414"/>
                <a:gd name="T14" fmla="*/ 436 w 407"/>
                <a:gd name="T15" fmla="*/ 414 h 414"/>
                <a:gd name="T16" fmla="*/ 436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44 w 586"/>
                <a:gd name="T1" fmla="*/ 0 h 599"/>
                <a:gd name="T2" fmla="*/ 626 w 586"/>
                <a:gd name="T3" fmla="*/ 0 h 599"/>
                <a:gd name="T4" fmla="*/ 436 w 586"/>
                <a:gd name="T5" fmla="*/ 132 h 599"/>
                <a:gd name="T6" fmla="*/ 286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6 w 586"/>
                <a:gd name="T17" fmla="*/ 282 h 599"/>
                <a:gd name="T18" fmla="*/ 444 w 586"/>
                <a:gd name="T19" fmla="*/ 138 h 599"/>
                <a:gd name="T20" fmla="*/ 644 w 586"/>
                <a:gd name="T21" fmla="*/ 0 h 599"/>
                <a:gd name="T22" fmla="*/ 64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8 w 269"/>
                <a:gd name="T1" fmla="*/ 0 h 252"/>
                <a:gd name="T2" fmla="*/ 280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8 w 269"/>
                <a:gd name="T15" fmla="*/ 0 h 252"/>
                <a:gd name="T16" fmla="*/ 298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8D41C37-76F6-4F1E-9F98-B025519F5D5D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356" r:id="rId1"/>
    <p:sldLayoutId id="2147506357" r:id="rId2"/>
    <p:sldLayoutId id="2147506358" r:id="rId3"/>
    <p:sldLayoutId id="2147506359" r:id="rId4"/>
    <p:sldLayoutId id="2147506360" r:id="rId5"/>
    <p:sldLayoutId id="2147506361" r:id="rId6"/>
    <p:sldLayoutId id="2147506362" r:id="rId7"/>
    <p:sldLayoutId id="2147506363" r:id="rId8"/>
    <p:sldLayoutId id="2147506364" r:id="rId9"/>
    <p:sldLayoutId id="2147506365" r:id="rId10"/>
    <p:sldLayoutId id="214750636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308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308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8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309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309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09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9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0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0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0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3096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097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91A3A79-AD42-484D-AB45-D83E9162D652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367" r:id="rId1"/>
    <p:sldLayoutId id="2147506368" r:id="rId2"/>
    <p:sldLayoutId id="2147506369" r:id="rId3"/>
    <p:sldLayoutId id="2147506370" r:id="rId4"/>
    <p:sldLayoutId id="2147506371" r:id="rId5"/>
    <p:sldLayoutId id="2147506372" r:id="rId6"/>
    <p:sldLayoutId id="2147506373" r:id="rId7"/>
    <p:sldLayoutId id="2147506374" r:id="rId8"/>
    <p:sldLayoutId id="2147506375" r:id="rId9"/>
    <p:sldLayoutId id="2147506376" r:id="rId10"/>
    <p:sldLayoutId id="214750637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05E6108-42F0-498E-A284-6AD6428729DC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378" r:id="rId1"/>
    <p:sldLayoutId id="2147506379" r:id="rId2"/>
    <p:sldLayoutId id="2147506380" r:id="rId3"/>
    <p:sldLayoutId id="2147506381" r:id="rId4"/>
    <p:sldLayoutId id="2147506382" r:id="rId5"/>
    <p:sldLayoutId id="2147506383" r:id="rId6"/>
    <p:sldLayoutId id="2147506384" r:id="rId7"/>
    <p:sldLayoutId id="2147506385" r:id="rId8"/>
    <p:sldLayoutId id="2147506386" r:id="rId9"/>
    <p:sldLayoutId id="2147506387" r:id="rId10"/>
    <p:sldLayoutId id="214750638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513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1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1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1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1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1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1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1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514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4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14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14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14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15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514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14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6C87A54-5396-4B0F-B195-B5AE5A72E530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389" r:id="rId1"/>
    <p:sldLayoutId id="2147506390" r:id="rId2"/>
    <p:sldLayoutId id="2147506391" r:id="rId3"/>
    <p:sldLayoutId id="2147506392" r:id="rId4"/>
    <p:sldLayoutId id="2147506393" r:id="rId5"/>
    <p:sldLayoutId id="2147506394" r:id="rId6"/>
    <p:sldLayoutId id="2147506395" r:id="rId7"/>
    <p:sldLayoutId id="2147506396" r:id="rId8"/>
    <p:sldLayoutId id="2147506397" r:id="rId9"/>
    <p:sldLayoutId id="2147506398" r:id="rId10"/>
    <p:sldLayoutId id="214750639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615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1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1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1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1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1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1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1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616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17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7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7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7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17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616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616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89DA9FF-D2C3-4ED8-9922-BD3542C2D59F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400" r:id="rId1"/>
    <p:sldLayoutId id="2147506401" r:id="rId2"/>
    <p:sldLayoutId id="2147506402" r:id="rId3"/>
    <p:sldLayoutId id="2147506403" r:id="rId4"/>
    <p:sldLayoutId id="2147506404" r:id="rId5"/>
    <p:sldLayoutId id="2147506405" r:id="rId6"/>
    <p:sldLayoutId id="2147506406" r:id="rId7"/>
    <p:sldLayoutId id="2147506407" r:id="rId8"/>
    <p:sldLayoutId id="2147506408" r:id="rId9"/>
    <p:sldLayoutId id="2147506409" r:id="rId10"/>
    <p:sldLayoutId id="214750641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364" tIns="34682" rIns="69364" bIns="34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 smtClean="0"/>
              <a:t>คลิกเพื่อแก้ไขลักษณะชื่อเรื่องต้นแบบ</a:t>
            </a:r>
          </a:p>
        </p:txBody>
      </p:sp>
      <p:sp>
        <p:nvSpPr>
          <p:cNvPr id="717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364" tIns="34682" rIns="69364" bIns="34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 smtClean="0"/>
              <a:t>ระดับที่สอง</a:t>
            </a:r>
          </a:p>
          <a:p>
            <a:pPr lvl="2"/>
            <a:r>
              <a:rPr lang="th-TH" altLang="en-US" smtClean="0"/>
              <a:t>ระดับที่สาม</a:t>
            </a:r>
          </a:p>
          <a:p>
            <a:pPr lvl="3"/>
            <a:r>
              <a:rPr lang="th-TH" altLang="en-US" smtClean="0"/>
              <a:t>ระดับที่สี่</a:t>
            </a:r>
          </a:p>
          <a:p>
            <a:pPr lvl="4"/>
            <a:r>
              <a:rPr lang="th-TH" altLang="en-US" smtClean="0"/>
              <a:t>ระดับที่ห้า</a:t>
            </a:r>
          </a:p>
        </p:txBody>
      </p:sp>
      <p:sp>
        <p:nvSpPr>
          <p:cNvPr id="4" name="ตัวยึดวันที่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69364" tIns="34682" rIns="69364" bIns="3468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ตัวยึดท้ายกระดาษ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69364" tIns="34682" rIns="69364" bIns="3468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ตัวยึดหมายเลขภาพนิ่ง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69364" tIns="34682" rIns="69364" bIns="3468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fld id="{D02DCC3F-6D50-477A-9BE6-123CCEDC425B}" type="slidenum">
              <a:rPr lang="th-TH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6411" r:id="rId1"/>
    <p:sldLayoutId id="2147506412" r:id="rId2"/>
    <p:sldLayoutId id="2147506413" r:id="rId3"/>
    <p:sldLayoutId id="2147506414" r:id="rId4"/>
    <p:sldLayoutId id="2147506415" r:id="rId5"/>
    <p:sldLayoutId id="2147506416" r:id="rId6"/>
    <p:sldLayoutId id="2147506417" r:id="rId7"/>
    <p:sldLayoutId id="2147506418" r:id="rId8"/>
    <p:sldLayoutId id="2147506419" r:id="rId9"/>
    <p:sldLayoutId id="2147506420" r:id="rId10"/>
    <p:sldLayoutId id="2147506421" r:id="rId11"/>
  </p:sldLayoutIdLst>
  <p:hf hdr="0" ftr="0" dt="0"/>
  <p:txStyles>
    <p:titleStyle>
      <a:lvl1pPr algn="ctr" defTabSz="69215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9215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69215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69215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69215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69215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69215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69215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69215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258763" indent="-258763" algn="l" defTabSz="6921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63563" indent="-215900" algn="l" defTabSz="6921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indent="-173038" algn="l" defTabSz="6921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12850" indent="-173038" algn="l" defTabSz="6921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60513" indent="-173038" algn="l" defTabSz="6921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7506" indent="-173410" algn="l" defTabSz="69363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54325" indent="-173410" algn="l" defTabSz="69363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01144" indent="-173410" algn="l" defTabSz="69363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7964" indent="-173410" algn="l" defTabSz="69363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6819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93639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458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87277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34097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80916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27735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74554" algn="l" defTabSz="69363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820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82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89 w 717"/>
                <a:gd name="T1" fmla="*/ 845 h 845"/>
                <a:gd name="T2" fmla="*/ 789 w 717"/>
                <a:gd name="T3" fmla="*/ 821 h 845"/>
                <a:gd name="T4" fmla="*/ 646 w 717"/>
                <a:gd name="T5" fmla="*/ 605 h 845"/>
                <a:gd name="T6" fmla="*/ 442 w 717"/>
                <a:gd name="T7" fmla="*/ 396 h 845"/>
                <a:gd name="T8" fmla="*/ 25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45 w 717"/>
                <a:gd name="T15" fmla="*/ 198 h 845"/>
                <a:gd name="T16" fmla="*/ 436 w 717"/>
                <a:gd name="T17" fmla="*/ 408 h 845"/>
                <a:gd name="T18" fmla="*/ 640 w 717"/>
                <a:gd name="T19" fmla="*/ 623 h 845"/>
                <a:gd name="T20" fmla="*/ 789 w 717"/>
                <a:gd name="T21" fmla="*/ 845 h 845"/>
                <a:gd name="T22" fmla="*/ 78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82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43 w 407"/>
                <a:gd name="T1" fmla="*/ 414 h 414"/>
                <a:gd name="T2" fmla="*/ 443 w 407"/>
                <a:gd name="T3" fmla="*/ 396 h 414"/>
                <a:gd name="T4" fmla="*/ 25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52 w 407"/>
                <a:gd name="T13" fmla="*/ 204 h 414"/>
                <a:gd name="T14" fmla="*/ 443 w 407"/>
                <a:gd name="T15" fmla="*/ 414 h 414"/>
                <a:gd name="T16" fmla="*/ 44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82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58 w 586"/>
                <a:gd name="T1" fmla="*/ 0 h 599"/>
                <a:gd name="T2" fmla="*/ 640 w 586"/>
                <a:gd name="T3" fmla="*/ 0 h 599"/>
                <a:gd name="T4" fmla="*/ 446 w 586"/>
                <a:gd name="T5" fmla="*/ 132 h 599"/>
                <a:gd name="T6" fmla="*/ 29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93 w 586"/>
                <a:gd name="T17" fmla="*/ 282 h 599"/>
                <a:gd name="T18" fmla="*/ 458 w 586"/>
                <a:gd name="T19" fmla="*/ 138 h 599"/>
                <a:gd name="T20" fmla="*/ 658 w 586"/>
                <a:gd name="T21" fmla="*/ 0 h 599"/>
                <a:gd name="T22" fmla="*/ 65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82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05 w 269"/>
                <a:gd name="T1" fmla="*/ 0 h 252"/>
                <a:gd name="T2" fmla="*/ 28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05 w 269"/>
                <a:gd name="T15" fmla="*/ 0 h 252"/>
                <a:gd name="T16" fmla="*/ 30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82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82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82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82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21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21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22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22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22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8216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8217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AA7AC03-4BE6-4F6B-91D1-3207DEBDF749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422" r:id="rId1"/>
    <p:sldLayoutId id="2147506423" r:id="rId2"/>
    <p:sldLayoutId id="2147506424" r:id="rId3"/>
    <p:sldLayoutId id="2147506425" r:id="rId4"/>
    <p:sldLayoutId id="2147506426" r:id="rId5"/>
    <p:sldLayoutId id="2147506427" r:id="rId6"/>
    <p:sldLayoutId id="2147506428" r:id="rId7"/>
    <p:sldLayoutId id="2147506429" r:id="rId8"/>
    <p:sldLayoutId id="2147506430" r:id="rId9"/>
    <p:sldLayoutId id="2147506431" r:id="rId10"/>
    <p:sldLayoutId id="214750643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>
              <a:extLst/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6" name="Freeform 4">
              <a:extLst/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77" name="Freeform 5">
              <a:extLst/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922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0" name="Freeform 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Freeform 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Freeform 10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reeform 11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Freeform 12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Freeform 13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Freeform 14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reeform 15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Freeform 16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9" name="Freeform 17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0" name="Freeform 18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91" name="Freeform 19">
                <a:extLst/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292" name="Freeform 20">
              <a:extLst/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3" name="Freeform 21">
              <a:extLst/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54294" name="Freeform 22">
              <a:extLst/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92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9 w 717"/>
                <a:gd name="T1" fmla="*/ 845 h 845"/>
                <a:gd name="T2" fmla="*/ 749 w 717"/>
                <a:gd name="T3" fmla="*/ 821 h 845"/>
                <a:gd name="T4" fmla="*/ 606 w 717"/>
                <a:gd name="T5" fmla="*/ 605 h 845"/>
                <a:gd name="T6" fmla="*/ 422 w 717"/>
                <a:gd name="T7" fmla="*/ 396 h 845"/>
                <a:gd name="T8" fmla="*/ 23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5 w 717"/>
                <a:gd name="T15" fmla="*/ 198 h 845"/>
                <a:gd name="T16" fmla="*/ 416 w 717"/>
                <a:gd name="T17" fmla="*/ 408 h 845"/>
                <a:gd name="T18" fmla="*/ 600 w 717"/>
                <a:gd name="T19" fmla="*/ 623 h 845"/>
                <a:gd name="T20" fmla="*/ 749 w 717"/>
                <a:gd name="T21" fmla="*/ 845 h 845"/>
                <a:gd name="T22" fmla="*/ 74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2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3 w 407"/>
                <a:gd name="T1" fmla="*/ 414 h 414"/>
                <a:gd name="T2" fmla="*/ 423 w 407"/>
                <a:gd name="T3" fmla="*/ 396 h 414"/>
                <a:gd name="T4" fmla="*/ 23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2 w 407"/>
                <a:gd name="T13" fmla="*/ 204 h 414"/>
                <a:gd name="T14" fmla="*/ 423 w 407"/>
                <a:gd name="T15" fmla="*/ 414 h 414"/>
                <a:gd name="T16" fmla="*/ 42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54297" name="Freeform 25">
              <a:extLst/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92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8 w 586"/>
                <a:gd name="T1" fmla="*/ 0 h 599"/>
                <a:gd name="T2" fmla="*/ 600 w 586"/>
                <a:gd name="T3" fmla="*/ 0 h 599"/>
                <a:gd name="T4" fmla="*/ 423 w 586"/>
                <a:gd name="T5" fmla="*/ 132 h 599"/>
                <a:gd name="T6" fmla="*/ 27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3 w 586"/>
                <a:gd name="T17" fmla="*/ 282 h 599"/>
                <a:gd name="T18" fmla="*/ 429 w 586"/>
                <a:gd name="T19" fmla="*/ 138 h 599"/>
                <a:gd name="T20" fmla="*/ 618 w 586"/>
                <a:gd name="T21" fmla="*/ 0 h 599"/>
                <a:gd name="T22" fmla="*/ 61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23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5 w 269"/>
                <a:gd name="T1" fmla="*/ 0 h 252"/>
                <a:gd name="T2" fmla="*/ 26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5 w 269"/>
                <a:gd name="T15" fmla="*/ 0 h 252"/>
                <a:gd name="T16" fmla="*/ 28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2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2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2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grpSp>
          <p:nvGrpSpPr>
            <p:cNvPr id="923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924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24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24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24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24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924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924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4311" name="Rectangle 39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54312" name="Rectangle 40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3" name="Rectangle 41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4314" name="Rectangle 42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ADCB402-A1DA-4146-A4A0-24FB0FB1365B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54315" name="Rectangle 4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6433" r:id="rId1"/>
    <p:sldLayoutId id="2147506434" r:id="rId2"/>
    <p:sldLayoutId id="2147506435" r:id="rId3"/>
    <p:sldLayoutId id="2147506436" r:id="rId4"/>
    <p:sldLayoutId id="2147506437" r:id="rId5"/>
    <p:sldLayoutId id="2147506438" r:id="rId6"/>
    <p:sldLayoutId id="2147506439" r:id="rId7"/>
    <p:sldLayoutId id="2147506440" r:id="rId8"/>
    <p:sldLayoutId id="2147506441" r:id="rId9"/>
    <p:sldLayoutId id="2147506442" r:id="rId10"/>
    <p:sldLayoutId id="21475064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0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OG/&#3649;&#3629;&#3609;&#3609;&#3635;&#3648;&#3626;&#3609;&#3629;%20&#3626;.&#3588;.59%20OG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hyperlink" Target="&#3591;&#3634;&#3609;&#3609;&#3635;&#3648;&#3626;&#3609;&#3629;&#3586;&#3629;&#3591;%20&#3588;&#3603;&#3629;&#3585;/OG25Dec60.pp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Relationship Id="rId4" Type="http://schemas.openxmlformats.org/officeDocument/2006/relationships/hyperlink" Target="&#3626;&#3619;&#3640;&#3611;&#3585;&#3636;&#3592;&#3585;&#3619;&#3619;&#3617;%20PMQA%20&#3611;&#3637;%2057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&#3588;&#3623;&#3610;&#3588;&#3640;&#3617;&#3616;&#3634;&#3618;&#3651;&#3609;/59.2.51%20&#3588;&#3603;&#3629;&#3585;.&#3588;&#3623;&#3610;&#3588;&#3640;&#3617;&#3616;&#3634;&#3618;&#3651;&#3609;.15&#3626;.&#3588;.59%20(1).pp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hyperlink" Target="&#3591;&#3634;&#3609;&#3609;&#3635;&#3648;&#3626;&#3609;&#3629;&#3586;&#3629;&#3591;%20&#3588;&#3603;&#3629;&#3585;/&#3618;&#3585;.&#3607;&#3629;.&#3594;&#3637;&#3657;&#3649;&#3592;&#3591;&#3649;&#3612;&#3609;&#3611;&#3599;&#3636;&#3610;&#3633;&#3605;&#3636;&#3619;&#3634;&#3594;&#3585;&#3634;&#3619;%20&#3668;%20&#3611;&#3637;%20p.pptx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OG/&#3649;&#3629;&#3609;&#3609;&#3635;&#3648;&#3626;&#3609;&#3629;%20&#3626;.&#3588;.59%20OG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hyperlink" Target="&#3591;&#3634;&#3609;&#3609;&#3635;&#3648;&#3626;&#3609;&#3629;&#3586;&#3629;&#3591;%20&#3588;&#3603;&#3629;&#3585;/OG25Dec60.ppt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OG/&#3649;&#3629;&#3609;&#3609;&#3635;&#3648;&#3626;&#3609;&#3629;%20&#3626;.&#3588;.59%20OG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hyperlink" Target="&#3591;&#3634;&#3609;&#3609;&#3635;&#3648;&#3626;&#3609;&#3629;&#3586;&#3629;&#3591;%20&#3588;&#3603;&#3629;&#3585;/OG25Dec60.ppt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9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62819" name="Text Box 6"/>
          <p:cNvSpPr txBox="1">
            <a:spLocks noChangeArrowheads="1"/>
          </p:cNvSpPr>
          <p:nvPr/>
        </p:nvSpPr>
        <p:spPr bwMode="auto">
          <a:xfrm>
            <a:off x="785813" y="357188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6282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55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76200" y="1425575"/>
            <a:ext cx="9296400" cy="2384425"/>
          </a:xfrm>
        </p:spPr>
        <p:txBody>
          <a:bodyPr/>
          <a:lstStyle/>
          <a:p>
            <a:pPr eaLnBrk="1" hangingPunct="1">
              <a:defRPr/>
            </a:pPr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การประชุม</a:t>
            </a:r>
            <a:b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 </a:t>
            </a:r>
            <a:b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ครั้งที่ ๑/๖๒</a:t>
            </a:r>
            <a:endParaRPr lang="th-TH" sz="50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1">
            <a:extLst/>
          </p:cNvPr>
          <p:cNvSpPr txBox="1">
            <a:spLocks/>
          </p:cNvSpPr>
          <p:nvPr/>
        </p:nvSpPr>
        <p:spPr bwMode="auto">
          <a:xfrm>
            <a:off x="144463" y="4143375"/>
            <a:ext cx="88550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j-ea"/>
                <a:cs typeface="TH SarabunPSK" pitchFamily="34" charset="-34"/>
              </a:rPr>
              <a:t>วันอังคารที่ ๒๓ เม.ย.๖๒, ๐๙๐๐</a:t>
            </a:r>
          </a:p>
          <a:p>
            <a:pPr algn="ctr" eaLnBrk="1" hangingPunct="1">
              <a:defRPr/>
            </a:pP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j-ea"/>
                <a:cs typeface="TH SarabunPSK" pitchFamily="34" charset="-34"/>
              </a:rPr>
              <a:t>ณ ห้องประชุม ทอ.</a:t>
            </a:r>
            <a:endParaRPr lang="th-TH" sz="4000" kern="0" dirty="0"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74083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ตาราง 5">
            <a:extLst/>
          </p:cNvPr>
          <p:cNvGraphicFramePr>
            <a:graphicFrameLocks noGrp="1"/>
          </p:cNvGraphicFramePr>
          <p:nvPr/>
        </p:nvGraphicFramePr>
        <p:xfrm>
          <a:off x="106363" y="1125538"/>
          <a:ext cx="8929687" cy="45243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6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3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1628">
                <a:tc gridSpan="2">
                  <a:txBody>
                    <a:bodyPr/>
                    <a:lstStyle/>
                    <a:p>
                      <a:pPr algn="l" fontAlgn="auto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๒. คณะอนุกรรมการ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เจรจา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ข้อตกลงและประเมินผล</a:t>
                      </a:r>
                    </a:p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ตามคำรับรองการปฏิบัติราชการของ 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นขต.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0214" marB="30214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116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0214" marB="30214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สพร.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0214" marB="302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802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คณอก.และ</a:t>
                      </a:r>
                    </a:p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0214" marB="30214"/>
                </a:tc>
                <a:tc>
                  <a:txBody>
                    <a:bodyPr/>
                    <a:lstStyle/>
                    <a:p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ผอ.กยศ.สพ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ร.ทอ.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0214" marB="302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8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0214" marB="30214"/>
                </a:tc>
                <a:tc>
                  <a:txBody>
                    <a:bodyPr/>
                    <a:lstStyle/>
                    <a:p>
                      <a:pPr marL="273050" indent="-273050">
                        <a:buFontTx/>
                        <a:buNone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 เจรจาความเหมาะสม</a:t>
                      </a:r>
                    </a:p>
                    <a:p>
                      <a:pPr marL="273050" indent="-273050">
                        <a:buFontTx/>
                        <a:buNone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 การติดตามประเมินผล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0214" marB="302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4101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410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146175"/>
            <a:ext cx="15605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10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รูปภาพ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18623" r="8734" b="17747"/>
          <a:stretch>
            <a:fillRect/>
          </a:stretch>
        </p:blipFill>
        <p:spPr bwMode="auto">
          <a:xfrm>
            <a:off x="-36513" y="-6350"/>
            <a:ext cx="9180513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1700213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แผนการดำเนินการ ปี ๖๒</a:t>
            </a:r>
            <a:endParaRPr lang="th-TH" sz="5400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100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28000" r="31490" b="33501"/>
          <a:stretch>
            <a:fillRect/>
          </a:stretch>
        </p:blipFill>
        <p:spPr bwMode="auto">
          <a:xfrm>
            <a:off x="179388" y="1246188"/>
            <a:ext cx="87630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101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5" t="38800" r="36467" b="20601"/>
          <a:stretch>
            <a:fillRect/>
          </a:stretch>
        </p:blipFill>
        <p:spPr bwMode="auto">
          <a:xfrm>
            <a:off x="827088" y="176213"/>
            <a:ext cx="7489825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102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รูปภาพ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7784" r="10626" b="65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1700213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แผนการดำเนินการ ปี ๖๒</a:t>
            </a:r>
            <a:endParaRPr lang="th-TH" sz="5400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103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รูปภาพ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7784" r="11414" b="65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แผนการดำเนินการ ปี ๖๒</a:t>
            </a:r>
            <a:endParaRPr lang="th-TH" sz="5400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104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รูปภาพ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383" r="10626" b="51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1773238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แผนการดำเนินการ ปี ๖๒</a:t>
            </a:r>
            <a:endParaRPr lang="th-TH" sz="5400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105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/>
          </p:cNvPr>
          <p:cNvSpPr>
            <a:spLocks noGrp="1"/>
          </p:cNvSpPr>
          <p:nvPr>
            <p:ph idx="1"/>
          </p:nvPr>
        </p:nvSpPr>
        <p:spPr>
          <a:xfrm>
            <a:off x="250825" y="1268413"/>
            <a:ext cx="8642350" cy="4530725"/>
          </a:xfrm>
        </p:spPr>
        <p:txBody>
          <a:bodyPr/>
          <a:lstStyle/>
          <a:p>
            <a:pPr>
              <a:defRPr/>
            </a:pPr>
            <a:r>
              <a:rPr lang="th-TH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 </a:t>
            </a:r>
            <a:r>
              <a:rPr lang="th-TH" b="1" dirty="0" err="1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คณ</a:t>
            </a:r>
            <a:r>
              <a:rPr lang="th-TH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อก.วัฒนธรรมองค์กร ทอ.ครั้งที่ ๑/๖๑ เพื่อชี้แจงผลการดำเนินการประจำปี ๖๑ ตามแผนการเสริมสร้างวัฒนธรรมองค์กร ทอ. พ.ศ.๒๕๖๑ - ๒๕๖๒ และทบทวนแผนเสริมสร้างวัฒนธรรมองค์กร ทอ.ฯ ใน ๒๒ พ.ย.๖๑, ๐๙๓๐ – ๑๒๐๐ ณ ห้องประชุม </a:t>
            </a:r>
            <a:r>
              <a:rPr lang="th-TH" b="1" dirty="0" err="1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ฝสธ</a:t>
            </a:r>
            <a:r>
              <a:rPr lang="th-TH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.ทอ.๒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2708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344863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3344863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44863"/>
            <a:ext cx="23749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5157788"/>
            <a:ext cx="22748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5113338"/>
            <a:ext cx="22987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รูปภาพ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5108575"/>
            <a:ext cx="2379663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ผล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การดำเนินการ คณอก.วัฒนธรรมองค์กร ทอ.ปี 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๖๒</a:t>
            </a:r>
            <a:endParaRPr lang="th-TH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A970D-8EEF-4B5D-B5BC-7E218B00D083}" type="slidenum">
              <a:rPr lang="en-US" smtClean="0">
                <a:solidFill>
                  <a:srgbClr val="FFFFFF"/>
                </a:solidFill>
              </a:rPr>
              <a:pPr/>
              <a:t>106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ตัวแทนเนื้อหา 2"/>
          <p:cNvSpPr>
            <a:spLocks noGrp="1" noChangeArrowheads="1"/>
          </p:cNvSpPr>
          <p:nvPr>
            <p:ph idx="1"/>
          </p:nvPr>
        </p:nvSpPr>
        <p:spPr>
          <a:xfrm>
            <a:off x="250825" y="1268413"/>
            <a:ext cx="8642350" cy="4530725"/>
          </a:xfrm>
        </p:spPr>
        <p:txBody>
          <a:bodyPr/>
          <a:lstStyle/>
          <a:p>
            <a:pPr algn="ctr">
              <a:lnSpc>
                <a:spcPct val="115000"/>
              </a:lnSpc>
            </a:pPr>
            <a:r>
              <a:rPr lang="th-TH" alt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โครงการประชุมสัมมนาแนวทางการเสริมสร้างวัฒนธรรมองค์กร</a:t>
            </a:r>
            <a:br>
              <a:rPr lang="th-TH" alt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</a:br>
            <a:r>
              <a:rPr lang="th-TH" alt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ของ ทอ. ตั้งแต่ ๒๖ - ๒๗ พ.ย.๖๑ ณ ห้องบรรยาย บก.ทอ.</a:t>
            </a:r>
            <a:endParaRPr lang="en-US" altLang="th-TH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</p:txBody>
      </p:sp>
      <p:pic>
        <p:nvPicPr>
          <p:cNvPr id="74756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9901" r="26376" b="22701"/>
          <a:stretch>
            <a:fillRect/>
          </a:stretch>
        </p:blipFill>
        <p:spPr bwMode="auto">
          <a:xfrm>
            <a:off x="3187700" y="4875213"/>
            <a:ext cx="2881313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6740" r="31494" b="18015"/>
          <a:stretch>
            <a:fillRect/>
          </a:stretch>
        </p:blipFill>
        <p:spPr bwMode="auto">
          <a:xfrm>
            <a:off x="6230938" y="4875213"/>
            <a:ext cx="27352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8" t="24802" r="26375" b="17799"/>
          <a:stretch>
            <a:fillRect/>
          </a:stretch>
        </p:blipFill>
        <p:spPr bwMode="auto">
          <a:xfrm>
            <a:off x="88900" y="4868863"/>
            <a:ext cx="29384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ผล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การดำเนินการ คณอก.วัฒนธรรมองค์กร ทอ.ปี 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๖๒</a:t>
            </a:r>
            <a:endParaRPr lang="th-TH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4760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23399" r="25981" b="19200"/>
          <a:stretch>
            <a:fillRect/>
          </a:stretch>
        </p:blipFill>
        <p:spPr bwMode="auto">
          <a:xfrm>
            <a:off x="88900" y="2636838"/>
            <a:ext cx="29384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16402" r="26375" b="26900"/>
          <a:stretch>
            <a:fillRect/>
          </a:stretch>
        </p:blipFill>
        <p:spPr bwMode="auto">
          <a:xfrm>
            <a:off x="3203575" y="2636838"/>
            <a:ext cx="2841625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รูปภาพ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1900" r="33456" b="30701"/>
          <a:stretch>
            <a:fillRect/>
          </a:stretch>
        </p:blipFill>
        <p:spPr bwMode="auto">
          <a:xfrm>
            <a:off x="6230938" y="2617788"/>
            <a:ext cx="273526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A970D-8EEF-4B5D-B5BC-7E218B00D083}" type="slidenum">
              <a:rPr lang="en-US" smtClean="0">
                <a:solidFill>
                  <a:srgbClr val="FFFFFF"/>
                </a:solidFill>
              </a:rPr>
              <a:pPr/>
              <a:t>107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FFFFFF"/>
              </a:solidFill>
            </a:endParaRPr>
          </a:p>
        </p:txBody>
      </p:sp>
      <p:sp>
        <p:nvSpPr>
          <p:cNvPr id="76803" name="Text Box 6"/>
          <p:cNvSpPr txBox="1">
            <a:spLocks noChangeArrowheads="1"/>
          </p:cNvSpPr>
          <p:nvPr/>
        </p:nvSpPr>
        <p:spPr bwMode="auto">
          <a:xfrm>
            <a:off x="785813" y="357188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7680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55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76200" y="1425575"/>
            <a:ext cx="9296400" cy="2384425"/>
          </a:xfrm>
        </p:spPr>
        <p:txBody>
          <a:bodyPr/>
          <a:lstStyle/>
          <a:p>
            <a:pPr eaLnBrk="1" hangingPunct="1">
              <a:defRPr/>
            </a:pPr>
            <a:r>
              <a:rPr lang="th-TH" sz="5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สรุปผลการดำเนินการ </a:t>
            </a:r>
            <a:r>
              <a:rPr lang="th-TH" sz="5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คณ</a:t>
            </a:r>
            <a:r>
              <a:rPr lang="th-TH" sz="5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อก.วัฒนธรรมองค์กร ทอ.</a:t>
            </a:r>
            <a:br>
              <a:rPr lang="th-TH" sz="5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5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ประจำปี </a:t>
            </a:r>
            <a:r>
              <a:rPr lang="th-TH" sz="5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๖๑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218B-243C-4254-9BE4-F8BE15D449E0}" type="slidenum">
              <a:rPr lang="en-US" smtClean="0">
                <a:solidFill>
                  <a:srgbClr val="FFFFFF"/>
                </a:solidFill>
              </a:rPr>
              <a:pPr/>
              <a:t>108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0099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6010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323528" y="2361074"/>
            <a:ext cx="8438026" cy="707886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th-TH" sz="4000" b="1" dirty="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  เงินรางวัล</a:t>
            </a:r>
          </a:p>
        </p:txBody>
      </p:sp>
      <p:sp>
        <p:nvSpPr>
          <p:cNvPr id="8" name="ตัวยึดเนื้อหา 2">
            <a:hlinkClick r:id="rId3" action="ppaction://hlinkpres?slideindex=1&amp;slidetitle="/>
            <a:extLst/>
          </p:cNvPr>
          <p:cNvSpPr txBox="1">
            <a:spLocks/>
          </p:cNvSpPr>
          <p:nvPr/>
        </p:nvSpPr>
        <p:spPr>
          <a:xfrm>
            <a:off x="179388" y="3500438"/>
            <a:ext cx="8724900" cy="7080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4" action="ppaction://hlinkpres?slideindex=1&amp;slidetitle="/>
              </a:rPr>
              <a:t>การดำเนินการ</a:t>
            </a:r>
            <a:endParaRPr lang="th-TH" sz="40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>
            <a:extLst/>
          </p:cNvPr>
          <p:cNvSpPr txBox="1"/>
          <p:nvPr/>
        </p:nvSpPr>
        <p:spPr>
          <a:xfrm>
            <a:off x="214282" y="723237"/>
            <a:ext cx="8715436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คณะอนุกรรมการ</a:t>
            </a: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พิจารณาหลักเกณฑ์</a:t>
            </a:r>
          </a:p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  และวิธีการจัดสรรเงินรางวัลประจำปี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5088" y="4652963"/>
          <a:ext cx="9010656" cy="1431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96198">
                <a:tc gridSpan="5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๔๗ - ๕๑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๕๒ - ๕๕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๕๖ - ปัจจุบัน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93"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๔๗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๔๘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๔๙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๕๐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๕๑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๕๒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๕๓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๕๔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๕๕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๕๖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๖๑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๑๐๙ 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๑๒๗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๑๒๑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๑๓๙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๑๑๑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๒๑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๑๐๖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๗๔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๗๕</a:t>
                      </a:r>
                    </a:p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ล้านเศษ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5" marR="91435" marT="45700" marB="4570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109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75107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ตาราง 6">
            <a:extLst/>
          </p:cNvPr>
          <p:cNvGraphicFramePr>
            <a:graphicFrameLocks noGrp="1"/>
          </p:cNvGraphicFramePr>
          <p:nvPr/>
        </p:nvGraphicFramePr>
        <p:xfrm>
          <a:off x="122238" y="1196975"/>
          <a:ext cx="8929687" cy="44735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1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1590">
                <a:tc gridSpan="2"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๓. คณะอนุกรรมการ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จัดทำแผนปฏิบัติราชการ ๔ ปี</a:t>
                      </a:r>
                    </a:p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กองทัพอากาศ</a:t>
                      </a:r>
                      <a:endParaRPr lang="en-GB" sz="3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6468" marB="36468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374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6468" marB="36468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 จก.ยก.ทอ.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6468" marB="364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5372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6468" marB="36468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กนผ.สนผ.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ยก.ทอ.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6468" marB="364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12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6468" marB="36468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จัดทำแผนปฏิบัติราชการ ๔ ปี ทอ. </a:t>
                      </a:r>
                    </a:p>
                  </a:txBody>
                  <a:tcPr marT="36468" marB="364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512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512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214438"/>
            <a:ext cx="15605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11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4615" r="9187" b="12479"/>
          <a:stretch>
            <a:fillRect/>
          </a:stretch>
        </p:blipFill>
        <p:spPr bwMode="auto">
          <a:xfrm>
            <a:off x="68263" y="739775"/>
            <a:ext cx="9012237" cy="60420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112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6112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E52D-C172-4E07-89FB-29167B53483E}" type="slidenum">
              <a:rPr lang="en-US" altLang="en-US" smtClean="0"/>
              <a:pPr/>
              <a:t>110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2147" name="Text Box 6"/>
          <p:cNvSpPr txBox="1">
            <a:spLocks noChangeArrowheads="1"/>
          </p:cNvSpPr>
          <p:nvPr/>
        </p:nvSpPr>
        <p:spPr bwMode="auto">
          <a:xfrm>
            <a:off x="827088" y="188913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62148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12">
            <a:extLst/>
          </p:cNvPr>
          <p:cNvSpPr/>
          <p:nvPr/>
        </p:nvSpPr>
        <p:spPr>
          <a:xfrm>
            <a:off x="71438" y="1608138"/>
            <a:ext cx="8964612" cy="9699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4225" eaLnBrk="1" hangingPunct="1">
              <a:tabLst>
                <a:tab pos="1350963" algn="l"/>
                <a:tab pos="1698625" algn="l"/>
              </a:tabLst>
              <a:defRPr/>
            </a:pPr>
            <a:endParaRPr lang="th-TH" sz="1000" b="1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spcBef>
                <a:spcPts val="600"/>
              </a:spcBef>
              <a:tabLst>
                <a:tab pos="1350963" algn="l"/>
                <a:tab pos="1698625" algn="l"/>
              </a:tabLst>
              <a:defRPr/>
            </a:pPr>
            <a:r>
              <a:rPr lang="th-TH" sz="40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</a:t>
            </a: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๔  เรื่อง  เพื่อพิจารณา</a:t>
            </a:r>
            <a:endParaRPr lang="th-TH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303213" y="904875"/>
            <a:ext cx="86439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๔</a:t>
            </a:r>
            <a:endParaRPr lang="th-TH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249238" y="3213100"/>
            <a:ext cx="864393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๑. </a:t>
            </a:r>
            <a:r>
              <a:rPr lang="th-TH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สง.ปรม</a:t>
            </a: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น.ทอ.เข้าระบบการจัดทำคำรับรอง ฯ และ</a:t>
            </a:r>
            <a:b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การจัดทำแผนปฏิบัติราชการ ฯ</a:t>
            </a:r>
          </a:p>
        </p:txBody>
      </p:sp>
      <p:sp>
        <p:nvSpPr>
          <p:cNvPr id="10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306388" y="4791075"/>
            <a:ext cx="864393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๒. หน่วยงานดีเด่น ด้านการจัดทำแผนปฏิบัติราชการของ นขต.ทอ.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111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63171" name="Text Box 6"/>
          <p:cNvSpPr txBox="1">
            <a:spLocks noChangeArrowheads="1"/>
          </p:cNvSpPr>
          <p:nvPr/>
        </p:nvSpPr>
        <p:spPr bwMode="auto">
          <a:xfrm>
            <a:off x="785813" y="357188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6317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55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76200" y="1425575"/>
            <a:ext cx="9296400" cy="2384425"/>
          </a:xfrm>
        </p:spPr>
        <p:txBody>
          <a:bodyPr/>
          <a:lstStyle/>
          <a:p>
            <a:pPr eaLnBrk="1" hangingPunct="1">
              <a:defRPr/>
            </a:pPr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การประชุม</a:t>
            </a:r>
            <a:b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 </a:t>
            </a:r>
            <a:b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ครั้งที่ ๑/๖๒</a:t>
            </a:r>
            <a:endParaRPr lang="th-TH" sz="50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itle 1">
            <a:extLst/>
          </p:cNvPr>
          <p:cNvSpPr txBox="1">
            <a:spLocks/>
          </p:cNvSpPr>
          <p:nvPr/>
        </p:nvSpPr>
        <p:spPr bwMode="auto">
          <a:xfrm>
            <a:off x="144463" y="4143375"/>
            <a:ext cx="88550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th-TH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วันอังคารที่ ๒๓ เม.ย.๖๒, ๐๙๐๐</a:t>
            </a:r>
          </a:p>
          <a:p>
            <a:pPr algn="ctr" eaLnBrk="1" hangingPunct="1">
              <a:defRPr/>
            </a:pPr>
            <a:r>
              <a:rPr lang="th-TH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ณ ห้องประชุม ทอ.</a:t>
            </a:r>
            <a:endParaRPr lang="th-TH" sz="40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112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76131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ตาราง 11">
            <a:extLst/>
          </p:cNvPr>
          <p:cNvGraphicFramePr>
            <a:graphicFrameLocks noGrp="1"/>
          </p:cNvGraphicFramePr>
          <p:nvPr/>
        </p:nvGraphicFramePr>
        <p:xfrm>
          <a:off x="123825" y="1022350"/>
          <a:ext cx="8929688" cy="44227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6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3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497">
                <a:tc gridSpan="2"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๔.</a:t>
                      </a:r>
                      <a:r>
                        <a:rPr lang="th-TH" sz="32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คณะอนุกรรมการ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บริหารความเสี่ยงของ 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7269" marB="37269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199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7269" marB="37269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รอง.เสธ.ทอ.(ยก.)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7269" marB="372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539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7269" marB="37269"/>
                </a:tc>
                <a:tc>
                  <a:txBody>
                    <a:bodyPr/>
                    <a:lstStyle/>
                    <a:p>
                      <a:r>
                        <a:rPr lang="th-TH" sz="32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32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สพร.</a:t>
                      </a:r>
                      <a:r>
                        <a:rPr lang="th-TH" sz="3200" b="1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7269" marB="372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2540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7269" marB="37269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กำหนดแนวทางการดำเนินงาน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th-TH" sz="3200" b="1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ติดตามประเมินผล</a:t>
                      </a:r>
                    </a:p>
                    <a:p>
                      <a:pPr>
                        <a:buFontTx/>
                        <a:buChar char="-"/>
                      </a:pPr>
                      <a:endParaRPr lang="th-TH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7269" marB="372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6149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615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1046163"/>
            <a:ext cx="15605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12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77155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ตาราง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801449"/>
              </p:ext>
            </p:extLst>
          </p:nvPr>
        </p:nvGraphicFramePr>
        <p:xfrm>
          <a:off x="52388" y="881063"/>
          <a:ext cx="9001125" cy="46323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90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417">
                <a:tc gridSpan="2"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๕. คณะอนุกรรมการ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ควบคุมภายใน 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0376" marB="40376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417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0376" marB="40376"/>
                </a:tc>
                <a:tc>
                  <a:txBody>
                    <a:bodyPr/>
                    <a:lstStyle/>
                    <a:p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ปช.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0376" marB="4037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081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0376" marB="40376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กตป.สบท.สปช.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0376" marB="4037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4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0376" marB="40376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3200" b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กำหนดแนวทาง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การติดตามประเมินผล</a:t>
                      </a:r>
                    </a:p>
                    <a:p>
                      <a:pPr>
                        <a:buFontTx/>
                        <a:buChar char="-"/>
                      </a:pPr>
                      <a:endParaRPr lang="th-TH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buFontTx/>
                        <a:buNone/>
                      </a:pPr>
                      <a:endParaRPr lang="th-TH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9" marR="91439" marT="40376" marB="4037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717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71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908050"/>
            <a:ext cx="15605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13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78179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ตาราง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64819"/>
              </p:ext>
            </p:extLst>
          </p:nvPr>
        </p:nvGraphicFramePr>
        <p:xfrm>
          <a:off x="123825" y="954088"/>
          <a:ext cx="8929688" cy="4495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6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3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1152">
                <a:tc gridSpan="2"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๖. คณะอนุกรรมการ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วัฒนธรรมองค์กร 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9188" marB="39188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293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9188" marB="39188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รอง.เสธ.ทอ.(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กพ.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9188" marB="391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417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9188" marB="39188"/>
                </a:tc>
                <a:tc>
                  <a:txBody>
                    <a:bodyPr/>
                    <a:lstStyle/>
                    <a:p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ผอ.กคพ.สปพ.ก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พ.ทอ.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9188" marB="391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9188" marB="39188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ทบทวนค่านิยมหลัก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จัดทำนโยบายการกำกับดูแลองค์การที่ดี</a:t>
                      </a:r>
                    </a:p>
                  </a:txBody>
                  <a:tcPr marT="39188" marB="391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8197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819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965200"/>
            <a:ext cx="15605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14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79203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ตาราง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658532"/>
              </p:ext>
            </p:extLst>
          </p:nvPr>
        </p:nvGraphicFramePr>
        <p:xfrm>
          <a:off x="71438" y="884238"/>
          <a:ext cx="8929687" cy="44973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6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3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3738">
                <a:tc gridSpan="2"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๗. คณะอนุกรรมการ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พิจารณาหลักเกณฑ์</a:t>
                      </a:r>
                    </a:p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และวิธีการจัดสรรเงินรางวัลประจำปี</a:t>
                      </a:r>
                      <a:endParaRPr lang="en-GB" sz="3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8709" marB="38709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267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8709" marB="38709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รอง.เสธ.ทอ.(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กพ.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8709" marB="38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037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8709" marB="38709"/>
                </a:tc>
                <a:tc>
                  <a:txBody>
                    <a:bodyPr/>
                    <a:lstStyle/>
                    <a:p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ผอ.กผป.สพ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ร.ทอ.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8709" marB="38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6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8709" marB="38709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กำหนดหลักเกณฑ์และวิธีการจัดสรรเงินรางวัล</a:t>
                      </a:r>
                    </a:p>
                    <a:p>
                      <a:endParaRPr lang="th-TH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8709" marB="38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9221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92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901700"/>
            <a:ext cx="15605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5120-FC71-4E92-9C06-9F59AE314E42}" type="slidenum">
              <a:rPr lang="en-US" altLang="en-US" smtClean="0"/>
              <a:pPr/>
              <a:t>15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80227" name="Text Box 6"/>
          <p:cNvSpPr txBox="1">
            <a:spLocks noChangeArrowheads="1"/>
          </p:cNvSpPr>
          <p:nvPr/>
        </p:nvSpPr>
        <p:spPr bwMode="auto">
          <a:xfrm>
            <a:off x="785813" y="323850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80228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สี่เหลี่ยมผืนผ้า 11"/>
          <p:cNvSpPr>
            <a:spLocks noChangeArrowheads="1"/>
          </p:cNvSpPr>
          <p:nvPr/>
        </p:nvSpPr>
        <p:spPr bwMode="auto">
          <a:xfrm>
            <a:off x="303213" y="801688"/>
            <a:ext cx="8643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๒</a:t>
            </a:r>
            <a:endParaRPr lang="th-TH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12">
            <a:extLst/>
          </p:cNvPr>
          <p:cNvSpPr/>
          <p:nvPr/>
        </p:nvSpPr>
        <p:spPr>
          <a:xfrm>
            <a:off x="-142875" y="1611313"/>
            <a:ext cx="914400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4225" eaLnBrk="1" hangingPunct="1">
              <a:tabLst>
                <a:tab pos="1350963" algn="l"/>
                <a:tab pos="1698625" algn="l"/>
              </a:tabLst>
              <a:defRPr/>
            </a:pP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เรื่อง เลขานุการแจ้งให้ที่ประชุมทราบ</a:t>
            </a:r>
          </a:p>
          <a:p>
            <a:pPr algn="thaiDist" eaLnBrk="1" hangingPunct="1">
              <a:spcAft>
                <a:spcPts val="0"/>
              </a:spcAft>
              <a:tabLst>
                <a:tab pos="900430" algn="l"/>
                <a:tab pos="1120140" algn="l"/>
                <a:tab pos="1778000" algn="l"/>
                <a:tab pos="1902460" algn="l"/>
                <a:tab pos="2250440" algn="l"/>
              </a:tabLst>
              <a:defRPr/>
            </a:pPr>
            <a:r>
              <a:rPr lang="th-TH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	         ๒.๒  เรื่อง การดำเนินการจัดทำคำรับรอง</a:t>
            </a:r>
          </a:p>
          <a:p>
            <a:pPr algn="thaiDist" eaLnBrk="1" hangingPunct="1">
              <a:spcAft>
                <a:spcPts val="0"/>
              </a:spcAft>
              <a:tabLst>
                <a:tab pos="900430" algn="l"/>
                <a:tab pos="1120140" algn="l"/>
                <a:tab pos="1778000" algn="l"/>
                <a:tab pos="1902460" algn="l"/>
                <a:tab pos="2250440" algn="l"/>
              </a:tabLst>
              <a:defRPr/>
            </a:pPr>
            <a:r>
              <a:rPr lang="th-TH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                   การปฏิบัติราชการของ ทอ.</a:t>
            </a:r>
            <a:endParaRPr lang="en-US" sz="4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Cordia New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0422-54ED-437D-BCB8-91CCBBF844B5}" type="slidenum">
              <a:rPr lang="en-US" altLang="en-US" smtClean="0"/>
              <a:pPr/>
              <a:t>16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/>
          </p:cNvPr>
          <p:cNvSpPr txBox="1"/>
          <p:nvPr/>
        </p:nvSpPr>
        <p:spPr>
          <a:xfrm>
            <a:off x="20510" y="35913"/>
            <a:ext cx="9123490" cy="584775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ผลการปฏิบัติราชการของ ทอ.ประจำปีงบประมาณ พ.ศ.๒๕๖๑</a:t>
            </a:r>
            <a:endParaRPr lang="en-US" sz="32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" name="Table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543999"/>
              </p:ext>
            </p:extLst>
          </p:nvPr>
        </p:nvGraphicFramePr>
        <p:xfrm>
          <a:off x="34925" y="581025"/>
          <a:ext cx="9047163" cy="6216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3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องค์ประกอบ</a:t>
                      </a:r>
                    </a:p>
                  </a:txBody>
                  <a:tcPr marL="91434" marR="91434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ประเด็นการประเมิน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๑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Function 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4" marB="45704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 ความ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พร้อมรบของหน่วย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บิน (จร.ทอ.)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๒. ความพร้อมรบของการป้องกันฐานบิน (อย.)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2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๒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Agenda 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๓. การสร้างความรับรู้ความเข้าใจแก่ประชาชน (กร.ทอ.)</a:t>
                      </a:r>
                    </a:p>
                    <a:p>
                      <a:pPr algn="l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๓.๑ ร้อยละการดำเนินการตามแผนการสร้างความรับรู้ ความเข้าใจแก่ประชาชน   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๓.๒</a:t>
                      </a:r>
                      <a:r>
                        <a:rPr lang="th-TH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ร้อยละการชี้แจงประเด็นสำคัญที่ทันต่อสถานการณ์</a:t>
                      </a:r>
                    </a:p>
                    <a:p>
                      <a:pPr algn="l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๔.</a:t>
                      </a:r>
                      <a:r>
                        <a:rPr lang="th-TH" sz="24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ระดับความสำเร็จของการฝึกร่วม/ผสม (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ยก.ทอ.)            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th-TH" sz="24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</a:p>
                    <a:p>
                      <a:pPr algn="ctr"/>
                      <a:endParaRPr lang="th-TH" sz="24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endParaRPr lang="th-TH" sz="24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</a:p>
                    <a:p>
                      <a:pPr algn="ctr"/>
                      <a:endParaRPr lang="th-TH" sz="24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</a:p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๓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Area Base</a:t>
                      </a:r>
                      <a:endParaRPr lang="th-TH" sz="2400" b="1" baseline="0" dirty="0">
                        <a:solidFill>
                          <a:srgbClr val="FF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๔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baseline="0" dirty="0" smtClean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I</a:t>
                      </a:r>
                      <a:r>
                        <a:rPr lang="en-US" sz="2400" b="1" kern="1200" dirty="0" smtClean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nnovation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๕. การพัฒนานวัตกรรม </a:t>
                      </a:r>
                      <a:r>
                        <a:rPr lang="en-US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“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โปรแกรมการประเมินผลการปฏิบัติงานตามแนวคิดสมรรถนะกำลังพล ทอ.เพื่อการพัฒนากำลังพล</a:t>
                      </a:r>
                      <a:r>
                        <a:rPr lang="en-US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”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(กพ.ทอ.)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en-US" sz="24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๕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Potential 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4" marB="4570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๖. การจัดทำและดำเนินการตามแผนการขับเคลื่อนยุทธศาสตร์ชาติ (ยก.ทอ.)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17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82275" name="Text Box 6"/>
          <p:cNvSpPr txBox="1">
            <a:spLocks noChangeArrowheads="1"/>
          </p:cNvSpPr>
          <p:nvPr/>
        </p:nvSpPr>
        <p:spPr bwMode="auto">
          <a:xfrm>
            <a:off x="785813" y="323850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8227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สี่เหลี่ยมผืนผ้า 11"/>
          <p:cNvSpPr>
            <a:spLocks noChangeArrowheads="1"/>
          </p:cNvSpPr>
          <p:nvPr/>
        </p:nvSpPr>
        <p:spPr bwMode="auto">
          <a:xfrm>
            <a:off x="303213" y="801688"/>
            <a:ext cx="8643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ผลการดำเนินงานตามคำรับรอง ทอ.ปี ๖๑</a:t>
            </a:r>
            <a:endParaRPr lang="th-TH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227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15384" r="25000" b="17949"/>
          <a:stretch>
            <a:fillRect/>
          </a:stretch>
        </p:blipFill>
        <p:spPr bwMode="auto">
          <a:xfrm>
            <a:off x="395288" y="1557338"/>
            <a:ext cx="8424862" cy="51133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0422-54ED-437D-BCB8-91CCBBF844B5}" type="slidenum">
              <a:rPr lang="en-US" altLang="en-US" smtClean="0"/>
              <a:pPr/>
              <a:t>18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83299" name="Text Box 6"/>
          <p:cNvSpPr txBox="1">
            <a:spLocks noChangeArrowheads="1"/>
          </p:cNvSpPr>
          <p:nvPr/>
        </p:nvSpPr>
        <p:spPr bwMode="auto">
          <a:xfrm>
            <a:off x="785813" y="323850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8330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สี่เหลี่ยมผืนผ้า 11"/>
          <p:cNvSpPr>
            <a:spLocks noChangeArrowheads="1"/>
          </p:cNvSpPr>
          <p:nvPr/>
        </p:nvSpPr>
        <p:spPr bwMode="auto">
          <a:xfrm>
            <a:off x="303213" y="801688"/>
            <a:ext cx="8643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ผลการดำเนินงานตามคำรับรอง ทอ.ปี ๖๑</a:t>
            </a:r>
            <a:endParaRPr lang="th-TH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2565" r="23077" b="23077"/>
          <a:stretch>
            <a:fillRect/>
          </a:stretch>
        </p:blipFill>
        <p:spPr bwMode="auto">
          <a:xfrm>
            <a:off x="395288" y="1571625"/>
            <a:ext cx="8424862" cy="4953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0422-54ED-437D-BCB8-91CCBBF844B5}" type="slidenum">
              <a:rPr lang="en-US" altLang="en-US" smtClean="0"/>
              <a:pPr/>
              <a:t>19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303213" y="944563"/>
            <a:ext cx="86439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</a:t>
            </a:r>
            <a:endParaRPr lang="th-TH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12">
            <a:extLst/>
          </p:cNvPr>
          <p:cNvSpPr/>
          <p:nvPr/>
        </p:nvSpPr>
        <p:spPr>
          <a:xfrm>
            <a:off x="1054100" y="1943100"/>
            <a:ext cx="7804150" cy="38782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1200"/>
              </a:spcBef>
              <a:defRPr/>
            </a:pPr>
            <a:r>
              <a:rPr lang="th-TH" sz="44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๑  เรื่อง ประธานแจ้งให้ที่ประชุมทราบ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th-TH" sz="44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๒  เรื่อง เลขานุการแจ้งให้ที่ประชุมทราบ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th-TH" sz="44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๓  เรื่อง รายงานผลการปฏิบัติราชการปี ๖๑  </a:t>
            </a:r>
            <a:br>
              <a:rPr lang="th-TH" sz="44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   และแผนการปฏิบัติราชการปี ๖๒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th-TH" sz="4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๔  เรื่อง  เพื่อพิจารณา </a:t>
            </a:r>
          </a:p>
        </p:txBody>
      </p:sp>
      <p:sp>
        <p:nvSpPr>
          <p:cNvPr id="163845" name="Text Box 6"/>
          <p:cNvSpPr txBox="1">
            <a:spLocks noChangeArrowheads="1"/>
          </p:cNvSpPr>
          <p:nvPr/>
        </p:nvSpPr>
        <p:spPr bwMode="auto">
          <a:xfrm>
            <a:off x="714375" y="357188"/>
            <a:ext cx="4256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6384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7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8113"/>
              </p:ext>
            </p:extLst>
          </p:nvPr>
        </p:nvGraphicFramePr>
        <p:xfrm>
          <a:off x="25400" y="1557338"/>
          <a:ext cx="9104313" cy="5170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1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องค์ประกอบ</a:t>
                      </a:r>
                    </a:p>
                  </a:txBody>
                  <a:tcPr marL="91436" marR="91436" marT="45716" marB="45716" anchor="ctr">
                    <a:solidFill>
                      <a:srgbClr val="FF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เป้าหมาย</a:t>
                      </a:r>
                    </a:p>
                  </a:txBody>
                  <a:tcPr marL="91436" marR="91436" marT="45716" marB="45716" anchor="ctr">
                    <a:solidFill>
                      <a:srgbClr val="FFD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2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๑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32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Function Base</a:t>
                      </a:r>
                      <a:endParaRPr lang="th-TH" sz="32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6" marR="91436" marT="45716" marB="45716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342900" marR="0" lvl="0" indent="-342900" algn="l" defTabSz="693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36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ตอบสนองยุทธศาสตร์ชาติ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36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ขับเคลื่อนงานตามนโยบายสำคัญของรัฐบาล </a:t>
                      </a:r>
                      <a:br>
                        <a:rPr lang="th-TH" sz="36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36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และ </a:t>
                      </a:r>
                      <a:r>
                        <a:rPr lang="th-TH" sz="3600" b="1" kern="1200" baseline="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รมว.กห</a:t>
                      </a:r>
                      <a:r>
                        <a:rPr lang="th-TH" sz="36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.</a:t>
                      </a:r>
                    </a:p>
                    <a:p>
                      <a:pPr marL="342900" marR="0" lvl="0" indent="-342900" algn="l" defTabSz="6936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36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มีการบูรณาการในภาพรวมของ กห.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1200" baseline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91436" marR="91436" marT="45716" marB="45716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2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๒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32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Agenda Base</a:t>
                      </a:r>
                      <a:endParaRPr lang="th-TH" sz="32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6" marR="91436" marT="45716" marB="45716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b="1" kern="1200" baseline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2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baseline="0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๓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Area Base</a:t>
                      </a:r>
                      <a:endParaRPr lang="th-TH" sz="3200" b="1" baseline="0" dirty="0">
                        <a:solidFill>
                          <a:srgbClr val="FF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6" marR="91436" marT="45716" marB="45716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b="1" kern="1200" baseline="0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2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๔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32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Innovation Base</a:t>
                      </a:r>
                      <a:endParaRPr lang="th-TH" sz="32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6" marR="91436" marT="45716" marB="4571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500" b="1" baseline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82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๕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32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Potential Base</a:t>
                      </a:r>
                      <a:endParaRPr lang="th-TH" sz="32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6" marR="91436" marT="45716" marB="45716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433513" indent="-143351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2500" b="1" baseline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/>
          </p:cNvPr>
          <p:cNvSpPr txBox="1"/>
          <p:nvPr/>
        </p:nvSpPr>
        <p:spPr>
          <a:xfrm>
            <a:off x="20510" y="44624"/>
            <a:ext cx="9123490" cy="1446550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กรอบการประเมินผลการปฏิบัติราชการ กห. </a:t>
            </a:r>
            <a:b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ประจำปีงบประมาณ พ.ศ.๒๕๖๒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/>
          </p:cNvPr>
          <p:cNvSpPr txBox="1"/>
          <p:nvPr/>
        </p:nvSpPr>
        <p:spPr>
          <a:xfrm>
            <a:off x="20510" y="-14029"/>
            <a:ext cx="9123490" cy="1200329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กรอบการประเมินผลการปฏิบัติราชการ กห.</a:t>
            </a:r>
          </a:p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ประจำปีงบประมาณ พ.ศ.๒๕๖๒</a:t>
            </a:r>
            <a:endParaRPr lang="en-US" sz="36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" name="Table 1">
            <a:extLst/>
          </p:cNvPr>
          <p:cNvGraphicFramePr>
            <a:graphicFrameLocks noGrp="1"/>
          </p:cNvGraphicFramePr>
          <p:nvPr/>
        </p:nvGraphicFramePr>
        <p:xfrm>
          <a:off x="34925" y="1125538"/>
          <a:ext cx="9047163" cy="566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6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96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องค์ประกอบ</a:t>
                      </a:r>
                    </a:p>
                  </a:txBody>
                  <a:tcPr marL="91434" marR="91434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ประเด็นการประเมิน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เจ้าภาพ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๑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Function 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8" marB="4570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 ความพร้อมรบของหน่วยบิน</a:t>
                      </a:r>
                      <a:b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๒.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การดำเนินการภายใต้กรอบอาเซียน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จร.ทอ.</a:t>
                      </a:r>
                    </a:p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ยก.ทอ.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3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๒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Agenda 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8" marB="4570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๓. การดำเนินการด้านความปลอดภัยไซเบอร์     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๔.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ความสำเร็จของการดำเนินการตามแผน</a:t>
                      </a:r>
                      <a:r>
                        <a:rPr lang="th-TH" sz="24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บูรณาการ</a:t>
                      </a:r>
                    </a:p>
                    <a:p>
                      <a:pPr algn="l"/>
                      <a:r>
                        <a:rPr lang="th-TH" sz="24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ด้านอุตสาหกรรมป้องกัน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ประเทศ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๕.</a:t>
                      </a:r>
                      <a:r>
                        <a:rPr lang="th-TH" sz="24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การสร้างความรับรู้ ความเข้าใจ ความเชื่อมั่น และการสนับสนุน</a:t>
                      </a:r>
                      <a:b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จากประชาชน                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ทสส.ทอ. </a:t>
                      </a:r>
                    </a:p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กบ.ทอ. </a:t>
                      </a:r>
                    </a:p>
                    <a:p>
                      <a:pPr algn="ctr"/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กร.ทอ.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๓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Area Base</a:t>
                      </a:r>
                      <a:endParaRPr lang="th-TH" sz="2400" b="1" baseline="0" dirty="0">
                        <a:solidFill>
                          <a:srgbClr val="FF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8" marB="4570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๔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Innovation 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8" marB="4570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๖. การวิจัยพัฒนายุทโธปกรณ์/หลักนิยม/กระบวนการ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๗. การดำเนินการด้าน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Big Data</a:t>
                      </a:r>
                    </a:p>
                  </a:txBody>
                  <a:tcPr marL="91438" marR="91438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ยก.ทอ. ทสส.ทอ.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๕</a:t>
                      </a:r>
                      <a:r>
                        <a:rPr lang="en-US" sz="2400" b="1" baseline="0" dirty="0">
                          <a:solidFill>
                            <a:srgbClr val="0000CC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lang="en-US" sz="24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Potential Base</a:t>
                      </a:r>
                      <a:endParaRPr lang="th-TH" sz="24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4" marR="91434" marT="45708" marB="4570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๘. การปรับโครงสร้างส่วนราชการเพื่อรองรับการปฏิบัติราชการ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ในอนาคต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ยก.ทอ.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8" marR="91438" marT="45712" marB="457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123512"/>
              </p:ext>
            </p:extLst>
          </p:nvPr>
        </p:nvGraphicFramePr>
        <p:xfrm>
          <a:off x="13648" y="897721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dirty="0">
                          <a:solidFill>
                            <a:schemeClr val="accent4">
                              <a:lumMod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องค์ประกอบที่ ๑ </a:t>
                      </a:r>
                      <a:r>
                        <a:rPr lang="en-US" sz="40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Function Base  </a:t>
                      </a:r>
                      <a:r>
                        <a:rPr lang="th-TH" sz="40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(๒ ตัวชี้วัด)</a:t>
                      </a:r>
                      <a:endParaRPr lang="th-TH" sz="40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6371" name="สี่เหลี่ยมผืนผ้า 4"/>
          <p:cNvSpPr>
            <a:spLocks noChangeArrowheads="1"/>
          </p:cNvSpPr>
          <p:nvPr/>
        </p:nvSpPr>
        <p:spPr bwMode="auto">
          <a:xfrm>
            <a:off x="179388" y="2031097"/>
            <a:ext cx="8726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๑</a:t>
            </a:r>
            <a:r>
              <a:rPr lang="th-TH" altLang="en-US" sz="4000" b="1" dirty="0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t>  ความพร้อมรบของหน่วยบิน (จร.ทอ.)</a:t>
            </a:r>
          </a:p>
        </p:txBody>
      </p:sp>
      <p:sp>
        <p:nvSpPr>
          <p:cNvPr id="186372" name="Google Shape;446;p28"/>
          <p:cNvSpPr txBox="1">
            <a:spLocks/>
          </p:cNvSpPr>
          <p:nvPr/>
        </p:nvSpPr>
        <p:spPr bwMode="auto">
          <a:xfrm>
            <a:off x="7405688" y="6357938"/>
            <a:ext cx="14874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2EB70327-00C0-4CB6-B78B-2587A458A781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22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79388" y="2824847"/>
            <a:ext cx="872648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Tx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ผลการตรวจสอบความพร้อมรบ ๒๑ หน่วยบิน </a:t>
            </a:r>
            <a: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ระดับฝูงบิน) ผ่านเกณฑ์มาตรฐานที่ร้อยละ ๘๕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6377" name="สี่เหลี่ยมผืนผ้า 4"/>
          <p:cNvSpPr>
            <a:spLocks noChangeArrowheads="1"/>
          </p:cNvSpPr>
          <p:nvPr/>
        </p:nvSpPr>
        <p:spPr bwMode="auto">
          <a:xfrm>
            <a:off x="179388" y="4336147"/>
            <a:ext cx="8726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๒</a:t>
            </a:r>
            <a:r>
              <a:rPr lang="th-TH" altLang="en-US" sz="4000" b="1" dirty="0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t>  การดำเนินการภายใต้กรอบอาเซียน (ยก.ทอ.)</a:t>
            </a:r>
          </a:p>
        </p:txBody>
      </p:sp>
      <p:sp>
        <p:nvSpPr>
          <p:cNvPr id="9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79388" y="5129897"/>
            <a:ext cx="872648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Tx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ผลการประชุมคณะทำงานร่วม ทอ.กับ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ทอ.มิตรประเทศ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Air Working Group : AWG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๒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Agenda Base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(๓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7395" name="สี่เหลี่ยมผืนผ้า 4"/>
          <p:cNvSpPr>
            <a:spLocks noChangeArrowheads="1"/>
          </p:cNvSpPr>
          <p:nvPr/>
        </p:nvSpPr>
        <p:spPr bwMode="auto">
          <a:xfrm>
            <a:off x="179388" y="1970088"/>
            <a:ext cx="87264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๓  </a:t>
            </a:r>
            <a:r>
              <a:rPr lang="th-TH" altLang="en-US" sz="4000" b="1" dirty="0">
                <a:latin typeface="TH SarabunPSK" pitchFamily="34" charset="-34"/>
                <a:cs typeface="TH SarabunPSK" pitchFamily="34" charset="-34"/>
              </a:rPr>
              <a:t>ระดับความพร้อมของการปฏิบัติการไซเบอร์ </a:t>
            </a:r>
            <a:r>
              <a:rPr lang="th-TH" altLang="en-US" sz="40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altLang="en-US" sz="40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4000" b="1" dirty="0" smtClean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th-TH" altLang="en-US" sz="4000" b="1" dirty="0">
                <a:latin typeface="TH SarabunPSK" pitchFamily="34" charset="-34"/>
                <a:cs typeface="TH SarabunPSK" pitchFamily="34" charset="-34"/>
              </a:rPr>
              <a:t>ทอ. (</a:t>
            </a:r>
            <a:r>
              <a:rPr lang="th-TH" altLang="en-US" sz="4000" b="1" dirty="0" err="1">
                <a:latin typeface="TH SarabunPSK" pitchFamily="34" charset="-34"/>
                <a:cs typeface="TH SarabunPSK" pitchFamily="34" charset="-34"/>
              </a:rPr>
              <a:t>ทสส</a:t>
            </a:r>
            <a:r>
              <a:rPr lang="th-TH" altLang="en-US" sz="4000" b="1" dirty="0">
                <a:latin typeface="TH SarabunPSK" pitchFamily="34" charset="-34"/>
                <a:cs typeface="TH SarabunPSK" pitchFamily="34" charset="-34"/>
              </a:rPr>
              <a:t>.ทอ.) </a:t>
            </a:r>
          </a:p>
        </p:txBody>
      </p:sp>
      <p:sp>
        <p:nvSpPr>
          <p:cNvPr id="187396" name="Google Shape;446;p28"/>
          <p:cNvSpPr txBox="1">
            <a:spLocks/>
          </p:cNvSpPr>
          <p:nvPr/>
        </p:nvSpPr>
        <p:spPr bwMode="auto">
          <a:xfrm>
            <a:off x="7380288" y="6286500"/>
            <a:ext cx="14874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97155705-A654-4A46-9245-665357E16FD5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23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79388" y="3340100"/>
            <a:ext cx="8726487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Tx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ผลการฝึกปฏิบัติการไซเบอร์เชิงป้องกันและปราบปราม ของชุดปฏิบัติการจาก สป.,บก.ทท. </a:t>
            </a:r>
            <a: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และเหล่า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ทัพ โดย บก.ทท.รับผิดชอบจัดการฝึกและกำหนดขั้นตอนในการดำเนินการและการวัดผล ผ่านเกณฑ์มาตรฐาน</a:t>
            </a:r>
            <a: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ที่ร้อย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๔๐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23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๒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Agenda Base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(๓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8419" name="สี่เหลี่ยมผืนผ้า 4"/>
          <p:cNvSpPr>
            <a:spLocks noChangeArrowheads="1"/>
          </p:cNvSpPr>
          <p:nvPr/>
        </p:nvSpPr>
        <p:spPr bwMode="auto">
          <a:xfrm>
            <a:off x="107950" y="1970088"/>
            <a:ext cx="8926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๔  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ความสำเร็จของการดำเนินการตาม</a:t>
            </a:r>
            <a:r>
              <a:rPr lang="th-TH" altLang="en-US" sz="4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</a:t>
            </a:r>
            <a:r>
              <a:rPr lang="th-TH" altLang="en-US" sz="4000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การด้านอุตสาหกรรมป้องกันประเทศ (กบ.ทอ.)</a:t>
            </a:r>
          </a:p>
        </p:txBody>
      </p:sp>
      <p:sp>
        <p:nvSpPr>
          <p:cNvPr id="188420" name="Google Shape;446;p28"/>
          <p:cNvSpPr txBox="1">
            <a:spLocks/>
          </p:cNvSpPr>
          <p:nvPr/>
        </p:nvSpPr>
        <p:spPr bwMode="auto">
          <a:xfrm>
            <a:off x="7380288" y="6286500"/>
            <a:ext cx="14874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72E2F4E0-2D7A-4511-915D-45EB40CD3897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24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79388" y="3429000"/>
            <a:ext cx="8726487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Tx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ความสำเร็จจากการดำเนินการตามแผนในปี ๖๒ </a:t>
            </a:r>
            <a: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กรอบแนวทางของ สป.(</a:t>
            </a:r>
            <a:r>
              <a:rPr lang="th-TH" altLang="en-US" sz="4000" b="1" dirty="0" err="1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ศอพท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br>
              <a:rPr lang="th-TH" altLang="en-US" sz="4000" b="1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4000" b="1" u="sng" dirty="0" smtClean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 </a:t>
            </a:r>
            <a:r>
              <a:rPr lang="th-TH" altLang="en-US" sz="4000" b="1" u="sng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คณอก.ส่งเสริมอุตสาหกรรมป้องกันประเทศของ ทอ.กำหนดแผนจัดทำพิมพ์เขียว (</a:t>
            </a:r>
            <a:r>
              <a:rPr lang="en-US" altLang="en-US" sz="4000" b="1" u="sng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Blueprint</a:t>
            </a:r>
            <a:r>
              <a:rPr lang="th-TH" altLang="en-US" sz="4000" b="1" u="sng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endParaRPr lang="en-US" altLang="en-US" sz="4000" b="1" u="sng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๒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Agenda Base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(๓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9443" name="สี่เหลี่ยมผืนผ้า 4"/>
          <p:cNvSpPr>
            <a:spLocks noChangeArrowheads="1"/>
          </p:cNvSpPr>
          <p:nvPr/>
        </p:nvSpPr>
        <p:spPr bwMode="auto">
          <a:xfrm>
            <a:off x="107950" y="1970088"/>
            <a:ext cx="8926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๕  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การสร้างความรับรู้ ความเข้าใจ ความเชื่อมั่น </a:t>
            </a:r>
            <a:b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และการสนับสนุนจากประชาชน (กร.ทอ.)</a:t>
            </a:r>
          </a:p>
        </p:txBody>
      </p:sp>
      <p:sp>
        <p:nvSpPr>
          <p:cNvPr id="189444" name="Google Shape;446;p28"/>
          <p:cNvSpPr txBox="1">
            <a:spLocks/>
          </p:cNvSpPr>
          <p:nvPr/>
        </p:nvSpPr>
        <p:spPr bwMode="auto">
          <a:xfrm>
            <a:off x="7380288" y="6286500"/>
            <a:ext cx="14874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BF378871-44FF-40E6-B1C5-78077C313F9D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25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79388" y="5013325"/>
            <a:ext cx="872648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Tx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ผลดำเนินการตามแผนได้ร้อยละ ๑๐๐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9449" name="สี่เหลี่ยมผืนผ้า 4"/>
          <p:cNvSpPr>
            <a:spLocks noChangeArrowheads="1"/>
          </p:cNvSpPr>
          <p:nvPr/>
        </p:nvSpPr>
        <p:spPr bwMode="auto">
          <a:xfrm>
            <a:off x="107950" y="3484563"/>
            <a:ext cx="8926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>
                <a:latin typeface="TH SarabunPSK" pitchFamily="34" charset="-34"/>
                <a:cs typeface="TH SarabunPSK" pitchFamily="34" charset="-34"/>
              </a:rPr>
              <a:t>๕.๑  ร้อยละการดำเนินการตามแผนการสร้างความรับรู้ ความเข้าใจ ความเชื่อมั่น และการสนับสนุนจากประชาชน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25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๒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Agenda Base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(๓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0467" name="สี่เหลี่ยมผืนผ้า 4"/>
          <p:cNvSpPr>
            <a:spLocks noChangeArrowheads="1"/>
          </p:cNvSpPr>
          <p:nvPr/>
        </p:nvSpPr>
        <p:spPr bwMode="auto">
          <a:xfrm>
            <a:off x="107950" y="1970088"/>
            <a:ext cx="8926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๕  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การสร้างความรับรู้ ความเข้าใจ ความเชื่อมั่น </a:t>
            </a:r>
            <a:b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และการสนับสนุนจากประชาชน (กร.ทอ.)</a:t>
            </a:r>
          </a:p>
        </p:txBody>
      </p:sp>
      <p:sp>
        <p:nvSpPr>
          <p:cNvPr id="190468" name="Google Shape;446;p28"/>
          <p:cNvSpPr txBox="1">
            <a:spLocks/>
          </p:cNvSpPr>
          <p:nvPr/>
        </p:nvSpPr>
        <p:spPr bwMode="auto">
          <a:xfrm>
            <a:off x="7308850" y="6142038"/>
            <a:ext cx="14874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89FB4926-2444-4F8C-AA72-8D45BF11F132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26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66688" y="4437063"/>
            <a:ext cx="87264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Tx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ผลการชี้แจงประเด็นข่าวที่มีคุณภาพและรายงานเข้าสู่ระบบได้ร้อยละ ๑๐๐ (ทันเวลา/เนื้อหาครบ/วิธีการชี้แจง/ช่องทางเผยแพร่)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0473" name="สี่เหลี่ยมผืนผ้า 4"/>
          <p:cNvSpPr>
            <a:spLocks noChangeArrowheads="1"/>
          </p:cNvSpPr>
          <p:nvPr/>
        </p:nvSpPr>
        <p:spPr bwMode="auto">
          <a:xfrm>
            <a:off x="107950" y="3484563"/>
            <a:ext cx="8926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</a:pPr>
            <a:r>
              <a:rPr lang="th-TH" altLang="en-US" sz="4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๕.๒  ร้อยละการชี้แจงประเด็นสำคัญที่ทันต่อสถานการณ์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1700808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dirty="0">
                          <a:solidFill>
                            <a:schemeClr val="accent4">
                              <a:lumMod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องค์ประกอบที่ ๓ </a:t>
                      </a:r>
                      <a:r>
                        <a:rPr lang="en-US" sz="4000" dirty="0">
                          <a:solidFill>
                            <a:schemeClr val="accent4">
                              <a:lumMod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4000" b="1" kern="1200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Area Base</a:t>
                      </a:r>
                      <a:endParaRPr lang="th-TH" sz="4000" b="1" baseline="0" dirty="0">
                        <a:solidFill>
                          <a:srgbClr val="0000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1491" name="สี่เหลี่ยมผืนผ้า 4"/>
          <p:cNvSpPr>
            <a:spLocks noChangeArrowheads="1"/>
          </p:cNvSpPr>
          <p:nvPr/>
        </p:nvSpPr>
        <p:spPr bwMode="auto">
          <a:xfrm>
            <a:off x="2124075" y="3357563"/>
            <a:ext cx="5083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altLang="en-US" sz="40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ประเมินจังหวัด ไม่เกี่ยวข้องกับ กห.</a:t>
            </a:r>
            <a:endParaRPr lang="en-US" altLang="en-US" sz="4000" b="1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1492" name="Google Shape;446;p28"/>
          <p:cNvSpPr txBox="1">
            <a:spLocks/>
          </p:cNvSpPr>
          <p:nvPr/>
        </p:nvSpPr>
        <p:spPr bwMode="auto">
          <a:xfrm>
            <a:off x="7332663" y="6286500"/>
            <a:ext cx="14874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33B41E63-190D-43A6-9C61-A8A1F195F142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27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110242"/>
            <a:ext cx="9123490" cy="1446550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ตัวชี้วัดและรายละเอียดประกอบคำรับรอง</a:t>
            </a:r>
          </a:p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การปฏิบัติราชการ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๔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Innovation Base (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๒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2515" name="สี่เหลี่ยมผืนผ้า 4"/>
          <p:cNvSpPr>
            <a:spLocks noChangeArrowheads="1"/>
          </p:cNvSpPr>
          <p:nvPr/>
        </p:nvSpPr>
        <p:spPr bwMode="auto">
          <a:xfrm>
            <a:off x="104775" y="2330450"/>
            <a:ext cx="8926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  <a:buFont typeface="Arial" pitchFamily="34" charset="0"/>
              <a:buNone/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๖  </a:t>
            </a:r>
            <a:r>
              <a:rPr lang="th-TH" altLang="en-US" sz="4000" b="1" dirty="0">
                <a:latin typeface="TH SarabunPSK" pitchFamily="34" charset="-34"/>
                <a:cs typeface="TH SarabunPSK" pitchFamily="34" charset="-34"/>
              </a:rPr>
              <a:t>การทบทวนและปรับปรุงหลักนิยม ทอ.(ยก.ทอ.)</a:t>
            </a:r>
          </a:p>
        </p:txBody>
      </p:sp>
      <p:sp>
        <p:nvSpPr>
          <p:cNvPr id="192516" name="Google Shape;446;p28"/>
          <p:cNvSpPr txBox="1">
            <a:spLocks/>
          </p:cNvSpPr>
          <p:nvPr/>
        </p:nvSpPr>
        <p:spPr bwMode="auto">
          <a:xfrm>
            <a:off x="7332663" y="6308725"/>
            <a:ext cx="14874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BBF5E6E7-7740-4048-8238-B2C4F6271FCE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28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79388" y="3340100"/>
            <a:ext cx="872648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ผลการทบทวนและปรับปรุงหลักนิยม ทอ.</a:t>
            </a:r>
            <a:b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ทั้งเนื้อหาและคุณภาพ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๔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Innovation Base (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๒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3539" name="Google Shape;446;p28"/>
          <p:cNvSpPr txBox="1">
            <a:spLocks/>
          </p:cNvSpPr>
          <p:nvPr/>
        </p:nvSpPr>
        <p:spPr bwMode="auto">
          <a:xfrm>
            <a:off x="7380288" y="6213475"/>
            <a:ext cx="14874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9B154113-6528-469D-97F7-D7C1DC372CE9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29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3543" name="สี่เหลี่ยมผืนผ้า 4"/>
          <p:cNvSpPr>
            <a:spLocks noChangeArrowheads="1"/>
          </p:cNvSpPr>
          <p:nvPr/>
        </p:nvSpPr>
        <p:spPr bwMode="auto">
          <a:xfrm>
            <a:off x="120650" y="2349500"/>
            <a:ext cx="89265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  <a:buFont typeface="Arial" pitchFamily="34" charset="0"/>
              <a:buNone/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๗  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ระดับความสำเร็จในการจัดทำแนวทางในการจัดทำ </a:t>
            </a:r>
            <a:r>
              <a:rPr lang="en-US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Big Data 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ของ ทอ.โดยสอดคล้องกับการดำเนินการของ </a:t>
            </a:r>
            <a:r>
              <a:rPr lang="th-TH" altLang="en-US" sz="4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กห.</a:t>
            </a:r>
            <a:r>
              <a:rPr lang="en-US" altLang="en-US" sz="4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sz="4000" b="1" dirty="0" err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ทสส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.ทอ.)</a:t>
            </a:r>
          </a:p>
        </p:txBody>
      </p:sp>
      <p:sp>
        <p:nvSpPr>
          <p:cNvPr id="9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04775" y="4509120"/>
            <a:ext cx="872648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การให้ความร่วมมือกับ สป.(ทสอ.กห.) ๕ ขั้นตอน </a:t>
            </a:r>
            <a:b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เฉลี่ยร้อยละ ๗๕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29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64867" name="Text Box 6"/>
          <p:cNvSpPr txBox="1">
            <a:spLocks noChangeArrowheads="1"/>
          </p:cNvSpPr>
          <p:nvPr/>
        </p:nvSpPr>
        <p:spPr bwMode="auto">
          <a:xfrm>
            <a:off x="785813" y="357188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64868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55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สี่เหลี่ยมผืนผ้า 8"/>
          <p:cNvSpPr>
            <a:spLocks noChangeArrowheads="1"/>
          </p:cNvSpPr>
          <p:nvPr/>
        </p:nvSpPr>
        <p:spPr bwMode="auto">
          <a:xfrm>
            <a:off x="323850" y="1071563"/>
            <a:ext cx="85725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๑   </a:t>
            </a:r>
          </a:p>
          <a:p>
            <a:pPr algn="ctr" eaLnBrk="1" hangingPunct="1"/>
            <a:endParaRPr lang="th-TH" altLang="en-US" sz="2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1" hangingPunct="1"/>
            <a:r>
              <a:rPr lang="th-TH" altLang="en-US" sz="44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เรื่อง  ประธานแจ้งให้ที่ประชุมทราบ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3</a:t>
            </a:fld>
            <a:endParaRPr lang="th-TH" alt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36" y="3140968"/>
            <a:ext cx="224710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๕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Potential Based  (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๑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563" name="Google Shape;446;p28"/>
          <p:cNvSpPr txBox="1">
            <a:spLocks/>
          </p:cNvSpPr>
          <p:nvPr/>
        </p:nvSpPr>
        <p:spPr bwMode="auto">
          <a:xfrm>
            <a:off x="7451725" y="6286500"/>
            <a:ext cx="14874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85A58FA5-DFBE-48E0-9FBB-1340D450462B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30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4567" name="สี่เหลี่ยมผืนผ้า 4"/>
          <p:cNvSpPr>
            <a:spLocks noChangeArrowheads="1"/>
          </p:cNvSpPr>
          <p:nvPr/>
        </p:nvSpPr>
        <p:spPr bwMode="auto">
          <a:xfrm>
            <a:off x="120650" y="2330450"/>
            <a:ext cx="8926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  <a:buFont typeface="Arial" pitchFamily="34" charset="0"/>
              <a:buNone/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๘  </a:t>
            </a:r>
            <a:r>
              <a:rPr lang="th-TH" altLang="en-US" sz="4000" b="1" dirty="0">
                <a:latin typeface="TH SarabunPSK" pitchFamily="34" charset="-34"/>
                <a:cs typeface="TH SarabunPSK" pitchFamily="34" charset="-34"/>
              </a:rPr>
              <a:t>ความสำเร็จของการปรับปรุงโครงสร้าง(ยก.ทอ.)</a:t>
            </a:r>
          </a:p>
        </p:txBody>
      </p:sp>
      <p:sp>
        <p:nvSpPr>
          <p:cNvPr id="9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20650" y="4562475"/>
            <a:ext cx="872648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มีการปรับโครงสร้างตามแผนแม่บท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4569" name="สี่เหลี่ยมผืนผ้า 4"/>
          <p:cNvSpPr>
            <a:spLocks noChangeArrowheads="1"/>
          </p:cNvSpPr>
          <p:nvPr/>
        </p:nvSpPr>
        <p:spPr bwMode="auto">
          <a:xfrm>
            <a:off x="107950" y="3429000"/>
            <a:ext cx="8926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  <a:buFont typeface="Arial" pitchFamily="34" charset="0"/>
              <a:buNone/>
            </a:pPr>
            <a:r>
              <a:rPr lang="th-TH" altLang="en-US" sz="4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๘.๑  ความสำเร็จของการปรับปรุงโครงสร้างตามแผนแม่บท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30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/>
          </p:cNvPr>
          <p:cNvGraphicFramePr>
            <a:graphicFrameLocks noGrp="1"/>
          </p:cNvGraphicFramePr>
          <p:nvPr/>
        </p:nvGraphicFramePr>
        <p:xfrm>
          <a:off x="13648" y="836712"/>
          <a:ext cx="9108000" cy="108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91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องค์ประกอบที่ ๕ 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Potential Based  (</a:t>
                      </a:r>
                      <a:r>
                        <a:rPr kumimoji="0" lang="th-TH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๑ ตัวชี้วัด)</a:t>
                      </a:r>
                    </a:p>
                  </a:txBody>
                  <a:tcPr marT="45715" marB="45715" anchor="ctr">
                    <a:solidFill>
                      <a:srgbClr val="FF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587" name="Google Shape;446;p28"/>
          <p:cNvSpPr txBox="1">
            <a:spLocks/>
          </p:cNvSpPr>
          <p:nvPr/>
        </p:nvSpPr>
        <p:spPr bwMode="auto">
          <a:xfrm>
            <a:off x="7308850" y="6142038"/>
            <a:ext cx="14874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20" tIns="90820" rIns="90820" bIns="90820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692150" eaLnBrk="0" fontAlgn="base" hangingPunct="0"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 defTabSz="692150" eaLnBrk="1" hangingPunct="1"/>
            <a:fld id="{D3ACB402-F962-41A9-A428-FAD42D49C9B1}" type="slidenum">
              <a:rPr lang="en-US" altLang="en-US" sz="1800" b="1">
                <a:solidFill>
                  <a:srgbClr val="0D0D0D"/>
                </a:solidFill>
                <a:latin typeface="TH SarabunPSK" pitchFamily="34" charset="-34"/>
                <a:cs typeface="TH SarabunPSK" pitchFamily="34" charset="-34"/>
              </a:rPr>
              <a:pPr algn="r" defTabSz="692150" eaLnBrk="1" hangingPunct="1"/>
              <a:t>31</a:t>
            </a:fld>
            <a:endParaRPr lang="en-US" altLang="en-US" sz="1800" b="1">
              <a:solidFill>
                <a:srgbClr val="0D0D0D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0510" y="44624"/>
            <a:ext cx="9123490" cy="769441"/>
          </a:xfrm>
          <a:prstGeom prst="rect">
            <a:avLst/>
          </a:prstGeom>
          <a:solidFill>
            <a:srgbClr val="FFFF7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66813" indent="-804863" algn="ctr" defTabSz="693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ตัวชี้วัดและรายละเอียดตัวชี้วัดตามกรอบการประเมินผล</a:t>
            </a:r>
            <a:endParaRPr lang="en-US" sz="44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5591" name="สี่เหลี่ยมผืนผ้า 4"/>
          <p:cNvSpPr>
            <a:spLocks noChangeArrowheads="1"/>
          </p:cNvSpPr>
          <p:nvPr/>
        </p:nvSpPr>
        <p:spPr bwMode="auto">
          <a:xfrm>
            <a:off x="120650" y="2401888"/>
            <a:ext cx="8926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  <a:buFont typeface="Arial" pitchFamily="34" charset="0"/>
              <a:buNone/>
            </a:pPr>
            <a:r>
              <a:rPr lang="th-TH" altLang="en-US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ตัวชี้วัดที่ ๘  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ความสำเร็จของการปรับปรุง</a:t>
            </a:r>
            <a:r>
              <a:rPr lang="th-TH" altLang="en-US" sz="4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โครงสร้าง (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ยก.ทอ.)</a:t>
            </a:r>
          </a:p>
        </p:txBody>
      </p:sp>
      <p:sp>
        <p:nvSpPr>
          <p:cNvPr id="195592" name="สี่เหลี่ยมผืนผ้า 4"/>
          <p:cNvSpPr>
            <a:spLocks noChangeArrowheads="1"/>
          </p:cNvSpPr>
          <p:nvPr/>
        </p:nvSpPr>
        <p:spPr bwMode="auto">
          <a:xfrm>
            <a:off x="96838" y="3429000"/>
            <a:ext cx="89265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92150" eaLnBrk="1" hangingPunct="1">
              <a:spcBef>
                <a:spcPts val="1200"/>
              </a:spcBef>
              <a:spcAft>
                <a:spcPts val="200"/>
              </a:spcAft>
              <a:buFont typeface="Arial" pitchFamily="34" charset="0"/>
              <a:buNone/>
            </a:pP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๘.๒  ความสำเร็จของการปรับปรุงโครงสร้างตาม</a:t>
            </a:r>
            <a:r>
              <a:rPr lang="th-TH" altLang="en-US" sz="4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นโยบาย</a:t>
            </a:r>
            <a:br>
              <a:rPr lang="th-TH" altLang="en-US" sz="4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4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altLang="en-US" sz="40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ผู้บังคับบัญชา</a:t>
            </a:r>
          </a:p>
        </p:txBody>
      </p:sp>
      <p:sp>
        <p:nvSpPr>
          <p:cNvPr id="12" name="สี่เหลี่ยมผืนผ้า 4">
            <a:extLst/>
          </p:cNvPr>
          <p:cNvSpPr>
            <a:spLocks noChangeArrowheads="1"/>
          </p:cNvSpPr>
          <p:nvPr/>
        </p:nvSpPr>
        <p:spPr bwMode="auto">
          <a:xfrm>
            <a:off x="107950" y="5084763"/>
            <a:ext cx="872648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921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6921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6921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6921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6921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None/>
              <a:defRPr/>
            </a:pP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วัดจาก </a:t>
            </a:r>
            <a:r>
              <a:rPr lang="en-US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การปรับปรุงโครงสร้างศูนย์ปฏิบัติการอวกาศ</a:t>
            </a:r>
            <a:b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4000" b="1" dirty="0">
                <a:solidFill>
                  <a:srgbClr val="0D0D0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(เพื่อพลาง) เพื่อรองรับการปฏิบัติงานด้านอวกาศ</a:t>
            </a:r>
            <a:endParaRPr lang="en-US" altLang="en-US" sz="4000" b="1" dirty="0">
              <a:solidFill>
                <a:srgbClr val="0D0D0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E8A-067D-4B90-AE70-E227C4BE970A}" type="slidenum">
              <a:rPr lang="th-TH" altLang="en-US" smtClean="0"/>
              <a:pPr/>
              <a:t>31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ctrTitle"/>
          </p:nvPr>
        </p:nvSpPr>
        <p:spPr>
          <a:xfrm>
            <a:off x="30163" y="23813"/>
            <a:ext cx="9144000" cy="1028923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th-TH" altLang="en-US" sz="2800" b="1" smtClean="0">
                <a:latin typeface="TH SarabunPSK" pitchFamily="34" charset="-34"/>
                <a:cs typeface="TH SarabunPSK" pitchFamily="34" charset="-34"/>
              </a:rPr>
              <a:t>ปฏิทินติดตามประเมินผลการดำเนินการตามคำรับรองการปฏิบัติราชการของ นขต.กห. </a:t>
            </a:r>
            <a:br>
              <a:rPr lang="th-TH" altLang="en-US" sz="2800" b="1" smtClean="0"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smtClean="0">
                <a:latin typeface="TH SarabunPSK" pitchFamily="34" charset="-34"/>
                <a:cs typeface="TH SarabunPSK" pitchFamily="34" charset="-34"/>
              </a:rPr>
              <a:t>และเหล่าทัพ ประจำปีงบประมาณ พ.ศ.๒๕๖๒</a:t>
            </a:r>
          </a:p>
        </p:txBody>
      </p:sp>
      <p:graphicFrame>
        <p:nvGraphicFramePr>
          <p:cNvPr id="4" name="Table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261110"/>
              </p:ext>
            </p:extLst>
          </p:nvPr>
        </p:nvGraphicFramePr>
        <p:xfrm>
          <a:off x="107504" y="1124744"/>
          <a:ext cx="8928100" cy="5479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วันที่</a:t>
                      </a:r>
                      <a:endParaRPr lang="en-US" sz="28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กิจกรรม</a:t>
                      </a:r>
                      <a:endParaRPr lang="en-US" sz="2800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ภายใน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/>
                      </a:r>
                      <a:b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๕ ก.ค.๖๒</a:t>
                      </a:r>
                      <a:endParaRPr lang="en-US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รายงานความก้าวหน้าผลการดำเนินการตามตัวชี้วัด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รอบ ๙ เดือน (๑ ต.ค.๖๑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๓๐ มิ.ย.๖๒)</a:t>
                      </a:r>
                      <a:endParaRPr lang="th-TH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ภายใน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/>
                      </a:r>
                      <a:b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๓ ต.ค.๖๒</a:t>
                      </a:r>
                      <a:endParaRPr lang="en-US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รายงาน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ผลการประเมินตนเองตาม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ตัวชี้วัด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รอบ ๑๒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เดือน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(๑ ต.ค.๖๑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๓๐ ก.ย.๖๒)</a:t>
                      </a:r>
                      <a:endParaRPr lang="th-TH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ภายใน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/>
                      </a:r>
                      <a:b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๑๐ ต.ค.๖๒</a:t>
                      </a:r>
                      <a:endParaRPr lang="en-US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อตผ.กห. ติดตามรายงานผลการดำเนินการตาม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ตัวชี้วัด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รอบ ๑๒ เดือน (๑ ต.ค.๖๑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๓๐ ก.ย.๖๒)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ณ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ที่ตั้งหน่วย</a:t>
                      </a:r>
                      <a:endParaRPr lang="th-TH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ภายใน</a:t>
                      </a:r>
                      <a:b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สัปดาห์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ที่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๓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/>
                      </a:r>
                      <a:b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ของ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ต.ค.๖๒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/>
                      </a:r>
                      <a:b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8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</a:t>
                      </a:r>
                      <a:r>
                        <a:rPr lang="th-TH" sz="28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ภายใน ๑๘ ต.ค.๖๒)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endParaRPr lang="en-US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อตผ.กห. รายงานผลการดำเนินการตาม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ตัวชี้วัด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รอบ ๑๒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เดือน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(๑ ต.ค.๖๑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๓๐ ก.ย.๖๒)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นำเรียน รมว.กห. และเสนอ สำนักงาน </a:t>
                      </a:r>
                      <a:r>
                        <a:rPr lang="th-TH" sz="3200" b="1" dirty="0" err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ก.พ.ร.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รวมทั้งรายงานผล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การ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ดำเนินการฯ ผ่านระบบ </a:t>
                      </a:r>
                      <a:r>
                        <a:rPr lang="en-US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e-SAR </a:t>
                      </a:r>
                      <a:r>
                        <a:rPr lang="th-TH" sz="32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ของสำนักงาน </a:t>
                      </a:r>
                      <a:r>
                        <a:rPr lang="th-TH" sz="3200" b="1" dirty="0" err="1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ก.พ.ร</a:t>
                      </a:r>
                      <a:r>
                        <a:rPr lang="th-TH" sz="32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.</a:t>
                      </a:r>
                      <a:endParaRPr lang="th-TH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73" marR="6857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1052-5FEF-4A60-B0DE-B6A45F6D206B}" type="slidenum">
              <a:rPr lang="th-TH" altLang="en-US" smtClean="0"/>
              <a:pPr/>
              <a:t>32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97635" name="Text Box 6"/>
          <p:cNvSpPr txBox="1">
            <a:spLocks noChangeArrowheads="1"/>
          </p:cNvSpPr>
          <p:nvPr/>
        </p:nvSpPr>
        <p:spPr bwMode="auto">
          <a:xfrm>
            <a:off x="785813" y="323850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9763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สี่เหลี่ยมผืนผ้า 11"/>
          <p:cNvSpPr>
            <a:spLocks noChangeArrowheads="1"/>
          </p:cNvSpPr>
          <p:nvPr/>
        </p:nvSpPr>
        <p:spPr bwMode="auto">
          <a:xfrm>
            <a:off x="303213" y="801688"/>
            <a:ext cx="8643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th-TH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๒</a:t>
            </a:r>
            <a:endParaRPr lang="th-TH" altLang="en-US" sz="4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12">
            <a:extLst/>
          </p:cNvPr>
          <p:cNvSpPr/>
          <p:nvPr/>
        </p:nvSpPr>
        <p:spPr>
          <a:xfrm>
            <a:off x="-142875" y="1611313"/>
            <a:ext cx="91440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4225" eaLnBrk="1" hangingPunct="1">
              <a:tabLst>
                <a:tab pos="1350963" algn="l"/>
                <a:tab pos="1698625" algn="l"/>
              </a:tabLst>
              <a:defRPr/>
            </a:pP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เรื่อง เลขานุการแจ้งให้ที่ประชุมทราบ</a:t>
            </a:r>
          </a:p>
          <a:p>
            <a:pPr eaLnBrk="1" hangingPunct="1">
              <a:spcAft>
                <a:spcPts val="0"/>
              </a:spcAft>
              <a:tabLst>
                <a:tab pos="900430" algn="l"/>
                <a:tab pos="1120140" algn="l"/>
                <a:tab pos="1778000" algn="l"/>
                <a:tab pos="1902460" algn="l"/>
                <a:tab pos="2250440" algn="l"/>
              </a:tabLst>
              <a:defRPr/>
            </a:pPr>
            <a:r>
              <a:rPr lang="th-TH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	๒.๓  การพัฒนาระบบราชการตามแนวทางของ ทอ.</a:t>
            </a:r>
            <a:br>
              <a:rPr lang="th-TH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</a:br>
            <a:r>
              <a:rPr lang="th-TH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            ที่มุ่งเน้นในปี ๖๒</a:t>
            </a:r>
            <a:br>
              <a:rPr lang="th-TH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</a:br>
            <a:endParaRPr lang="en-US" sz="4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Cordia New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0422-54ED-437D-BCB8-91CCBBF844B5}" type="slidenum">
              <a:rPr lang="en-US" altLang="en-US" smtClean="0"/>
              <a:pPr/>
              <a:t>33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91;p13"/>
          <p:cNvGraphicFramePr/>
          <p:nvPr/>
        </p:nvGraphicFramePr>
        <p:xfrm>
          <a:off x="96838" y="1500188"/>
          <a:ext cx="8964609" cy="488158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0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63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 dirty="0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รายหมวด</a:t>
                      </a:r>
                      <a:endParaRPr sz="2400" b="1" u="none" strike="noStrike" cap="none" dirty="0"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ทอ.</a:t>
                      </a:r>
                      <a:endParaRPr sz="2400" b="1" u="none" strike="noStrike" cap="none"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 dirty="0" smtClean="0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ทร.</a:t>
                      </a:r>
                      <a:endParaRPr sz="2400" b="1" u="none" strike="noStrike" cap="none" dirty="0"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none" strike="noStrike" cap="none" dirty="0"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 dirty="0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ทบ.</a:t>
                      </a:r>
                      <a:endParaRPr sz="2400" b="1" u="none" strike="noStrike" cap="none" dirty="0"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 dirty="0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บก.ทท.</a:t>
                      </a:r>
                      <a:endParaRPr sz="2400" b="1" u="none" strike="noStrike" cap="none" dirty="0"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สป.กห.</a:t>
                      </a:r>
                      <a:endParaRPr sz="2400" b="1" u="none" strike="noStrike" cap="none"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SAR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Result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SAR</a:t>
                      </a:r>
                      <a:endParaRPr sz="16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Result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SAR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Result</a:t>
                      </a:r>
                      <a:endParaRPr sz="16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SAR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Result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SAR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Result</a:t>
                      </a:r>
                      <a:endParaRPr sz="16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หมวด ๑</a:t>
                      </a:r>
                      <a:endParaRPr sz="24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433.33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425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466.67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408.33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358.33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491.67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441.67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466.67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341.67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Sarabun"/>
                        <a:buNone/>
                      </a:pPr>
                      <a:r>
                        <a:rPr lang="th-TH" sz="2400" b="0" i="0" u="none" strike="noStrike" cap="none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หมวด ๒</a:t>
                      </a:r>
                      <a:endParaRPr sz="24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450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425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300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Sarabun"/>
                        <a:buNone/>
                      </a:pPr>
                      <a:r>
                        <a:rPr lang="th-TH" sz="2400" b="0" i="0" u="none" strike="noStrike" cap="none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หมวด ๓</a:t>
                      </a:r>
                      <a:endParaRPr sz="24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400</a:t>
                      </a:r>
                      <a:endParaRPr sz="180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325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300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325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425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357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425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Sarabun"/>
                        <a:buNone/>
                      </a:pPr>
                      <a:r>
                        <a:rPr lang="th-TH" sz="2400" b="0" i="0" u="none" strike="noStrike" cap="none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หมวด ๔</a:t>
                      </a:r>
                      <a:endParaRPr sz="24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462.5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462.5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400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325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412.5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450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375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Sarabun"/>
                        <a:buNone/>
                      </a:pPr>
                      <a:r>
                        <a:rPr lang="th-TH" sz="2400" b="0" i="0" u="none" strike="noStrike" cap="none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หมวด ๕</a:t>
                      </a:r>
                      <a:endParaRPr sz="24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450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425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300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425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Sarabun"/>
                        <a:buNone/>
                      </a:pPr>
                      <a:r>
                        <a:rPr lang="th-TH" sz="2400" b="0" i="0" u="none" strike="noStrike" cap="none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หมวด ๖</a:t>
                      </a:r>
                      <a:endParaRPr sz="24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375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500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325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475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362.5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Sarabun"/>
                        <a:buNone/>
                      </a:pPr>
                      <a:r>
                        <a:rPr lang="th-TH" sz="2400" b="0" i="0" u="none" strike="noStrike" cap="none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หมวด ๗</a:t>
                      </a:r>
                      <a:endParaRPr sz="24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323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323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183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347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167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267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123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370</a:t>
                      </a:r>
                      <a:endParaRPr sz="17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7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320</a:t>
                      </a:r>
                      <a:endParaRPr sz="17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รวม</a:t>
                      </a:r>
                      <a:endParaRPr sz="2000" b="1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434.83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412.21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359.52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295.19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478.14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348.26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440.52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366.38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462.38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367.74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89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เป็นระบบราชการ</a:t>
                      </a:r>
                      <a:endParaRPr sz="2000" b="1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3.48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3.30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2.88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2.36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3.83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2.79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3.52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2.93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3.70</a:t>
                      </a:r>
                      <a:endParaRPr sz="1900" b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900" b="0" dirty="0">
                          <a:solidFill>
                            <a:srgbClr val="080808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2.94</a:t>
                      </a:r>
                      <a:endParaRPr sz="1900" b="0" dirty="0">
                        <a:solidFill>
                          <a:srgbClr val="080808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1" marR="91451" marT="45715" marB="4571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Google Shape;89;p13"/>
          <p:cNvSpPr txBox="1"/>
          <p:nvPr/>
        </p:nvSpPr>
        <p:spPr>
          <a:xfrm>
            <a:off x="2214563" y="950913"/>
            <a:ext cx="4643437" cy="461962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lIns="91425" tIns="45700" rIns="91425" bIns="457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th-TH" sz="2400" b="1" kern="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</a:t>
            </a:r>
            <a:r>
              <a:rPr lang="th-TH" sz="24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ผลการประเมินระบบราชการ ๔.๐ รอบ</a:t>
            </a:r>
            <a:r>
              <a:rPr lang="en-US" sz="24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lang="th-TH" sz="24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๑</a:t>
            </a:r>
            <a:endParaRPr sz="2400" b="1" kern="0" dirty="0">
              <a:solidFill>
                <a:srgbClr val="000000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98842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98843" name="Text Box 6"/>
          <p:cNvSpPr txBox="1">
            <a:spLocks noChangeArrowheads="1"/>
          </p:cNvSpPr>
          <p:nvPr/>
        </p:nvSpPr>
        <p:spPr bwMode="auto">
          <a:xfrm>
            <a:off x="785813" y="323850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9884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1476375" y="5589588"/>
            <a:ext cx="1511300" cy="792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5F5F5-7C24-47F5-94E1-DB624D6249C2}" type="slidenum">
              <a:rPr lang="en-US" altLang="en-US" smtClean="0"/>
              <a:pPr/>
              <a:t>34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99683" name="Text Box 6"/>
          <p:cNvSpPr txBox="1">
            <a:spLocks noChangeArrowheads="1"/>
          </p:cNvSpPr>
          <p:nvPr/>
        </p:nvSpPr>
        <p:spPr bwMode="auto">
          <a:xfrm>
            <a:off x="827088" y="188913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9968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10860" r="14877" b="5174"/>
          <a:stretch>
            <a:fillRect/>
          </a:stretch>
        </p:blipFill>
        <p:spPr bwMode="auto">
          <a:xfrm>
            <a:off x="0" y="65088"/>
            <a:ext cx="9144000" cy="679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35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01731" name="Text Box 6"/>
          <p:cNvSpPr txBox="1">
            <a:spLocks noChangeArrowheads="1"/>
          </p:cNvSpPr>
          <p:nvPr/>
        </p:nvSpPr>
        <p:spPr bwMode="auto">
          <a:xfrm>
            <a:off x="827088" y="188913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0173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11063" r="15318" b="6206"/>
          <a:stretch>
            <a:fillRect/>
          </a:stretch>
        </p:blipFill>
        <p:spPr bwMode="auto">
          <a:xfrm>
            <a:off x="-36512" y="44624"/>
            <a:ext cx="9180512" cy="683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36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9" name="รูปภาพ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t="1773" r="19067" b="16092"/>
          <a:stretch>
            <a:fillRect/>
          </a:stretch>
        </p:blipFill>
        <p:spPr bwMode="auto">
          <a:xfrm>
            <a:off x="60325" y="731838"/>
            <a:ext cx="9036050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รูปภาพ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4" r="25549"/>
          <a:stretch>
            <a:fillRect/>
          </a:stretch>
        </p:blipFill>
        <p:spPr bwMode="auto">
          <a:xfrm>
            <a:off x="6865938" y="1862138"/>
            <a:ext cx="1882775" cy="2081212"/>
          </a:xfrm>
          <a:prstGeom prst="rect">
            <a:avLst/>
          </a:prstGeom>
          <a:noFill/>
          <a:ln w="12700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107000" y="268"/>
            <a:ext cx="8928992" cy="1323439"/>
          </a:xfrm>
          <a:solidFill>
            <a:srgbClr val="FFFF4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000000"/>
                </a:solidFill>
                <a:effectLst/>
                <a:latin typeface="TH SarabunPSK" pitchFamily="34" charset="-34"/>
                <a:cs typeface="TH SarabunPSK" pitchFamily="34" charset="-34"/>
              </a:rPr>
              <a:t>พิจารณา</a:t>
            </a:r>
            <a: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แบบฟอร์มการสมัครรับรางวัลคุณภาพ</a:t>
            </a:r>
            <a:b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ตามเกณฑ์คุณภาพการบริหารจัดการภาครัฐ (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PMQA 4.0</a:t>
            </a:r>
            <a: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)</a:t>
            </a:r>
            <a:endParaRPr lang="th-TH" sz="4000" b="1" dirty="0">
              <a:solidFill>
                <a:srgbClr val="000000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5F5F5-7C24-47F5-94E1-DB624D6249C2}" type="slidenum">
              <a:rPr lang="en-US" altLang="en-US" smtClean="0"/>
              <a:pPr/>
              <a:t>37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107000" y="268"/>
            <a:ext cx="8928992" cy="1323439"/>
          </a:xfrm>
          <a:solidFill>
            <a:srgbClr val="FFFF4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000000"/>
                </a:solidFill>
                <a:effectLst/>
                <a:latin typeface="TH SarabunPSK" pitchFamily="34" charset="-34"/>
                <a:cs typeface="TH SarabunPSK" pitchFamily="34" charset="-34"/>
              </a:rPr>
              <a:t>พิจารณา</a:t>
            </a:r>
            <a: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แบบฟอร์มการสมัครรับรางวัลคุณภาพ</a:t>
            </a:r>
            <a:b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ตามเกณฑ์คุณภาพการบริหารจัดการภาครัฐ (</a:t>
            </a:r>
            <a:r>
              <a:rPr lang="en-US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PMQA 4.0</a:t>
            </a:r>
            <a:r>
              <a:rPr lang="th-TH" sz="4000" b="1" kern="1200" dirty="0">
                <a:solidFill>
                  <a:srgbClr val="000000"/>
                </a:solidFill>
                <a:effectLst/>
                <a:latin typeface="TH SarabunPSK" pitchFamily="34" charset="-34"/>
                <a:ea typeface="+mn-ea"/>
                <a:cs typeface="TH SarabunPSK" pitchFamily="34" charset="-34"/>
              </a:rPr>
              <a:t>)</a:t>
            </a:r>
            <a:endParaRPr lang="th-TH" sz="4000" b="1" dirty="0">
              <a:solidFill>
                <a:srgbClr val="000000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480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t="17950" r="24838" b="8461"/>
          <a:stretch>
            <a:fillRect/>
          </a:stretch>
        </p:blipFill>
        <p:spPr bwMode="auto">
          <a:xfrm>
            <a:off x="4705350" y="1628775"/>
            <a:ext cx="3827463" cy="47529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17180" r="26602" b="7436"/>
          <a:stretch>
            <a:fillRect/>
          </a:stretch>
        </p:blipFill>
        <p:spPr bwMode="auto">
          <a:xfrm>
            <a:off x="673100" y="1644650"/>
            <a:ext cx="3730625" cy="4737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5F5F5-7C24-47F5-94E1-DB624D6249C2}" type="slidenum">
              <a:rPr lang="en-US" altLang="en-US" smtClean="0"/>
              <a:pPr/>
              <a:t>38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ตัวแทนเนื้อหา 5"/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5318" r="19398" b="122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6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95929" y="125649"/>
            <a:ext cx="8928992" cy="707886"/>
          </a:xfrm>
          <a:solidFill>
            <a:srgbClr val="FFFF4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accent4">
                    <a:lumMod val="10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ปฏิทินการดำเนินงานของ ก.พ.ร. ปี </a:t>
            </a:r>
            <a:r>
              <a:rPr lang="th-TH" sz="4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พ.ศ.2562</a:t>
            </a:r>
            <a:endParaRPr lang="th-TH" sz="4000" b="1" dirty="0">
              <a:solidFill>
                <a:schemeClr val="accent4">
                  <a:lumMod val="10000"/>
                </a:schemeClr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5F5F5-7C24-47F5-94E1-DB624D6249C2}" type="slidenum">
              <a:rPr lang="en-US" altLang="en-US" smtClean="0"/>
              <a:pPr/>
              <a:t>39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65891" name="Text Box 6"/>
          <p:cNvSpPr txBox="1">
            <a:spLocks noChangeArrowheads="1"/>
          </p:cNvSpPr>
          <p:nvPr/>
        </p:nvSpPr>
        <p:spPr bwMode="auto">
          <a:xfrm>
            <a:off x="785813" y="323850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6589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สี่เหลี่ยมผืนผ้า 11"/>
          <p:cNvSpPr>
            <a:spLocks noChangeArrowheads="1"/>
          </p:cNvSpPr>
          <p:nvPr/>
        </p:nvSpPr>
        <p:spPr bwMode="auto">
          <a:xfrm>
            <a:off x="303213" y="801688"/>
            <a:ext cx="8643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๒</a:t>
            </a:r>
            <a:endParaRPr lang="th-TH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12">
            <a:extLst/>
          </p:cNvPr>
          <p:cNvSpPr/>
          <p:nvPr/>
        </p:nvSpPr>
        <p:spPr>
          <a:xfrm>
            <a:off x="0" y="1571625"/>
            <a:ext cx="9144000" cy="50482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4225" eaLnBrk="1" hangingPunct="1">
              <a:tabLst>
                <a:tab pos="1350963" algn="l"/>
                <a:tab pos="1698625" algn="l"/>
              </a:tabLst>
              <a:defRPr/>
            </a:pP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เรื่อง  เลขานุการแจ้งให้ที่ประชุมทราบ</a:t>
            </a:r>
          </a:p>
          <a:p>
            <a:pPr eaLnBrk="1" hangingPunct="1">
              <a:spcAft>
                <a:spcPts val="0"/>
              </a:spcAft>
              <a:tabLst>
                <a:tab pos="900430" algn="l"/>
                <a:tab pos="1120140" algn="l"/>
                <a:tab pos="1778000" algn="l"/>
                <a:tab pos="1902460" algn="l"/>
                <a:tab pos="2250440" algn="l"/>
              </a:tabLst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           ๒.๑  เรื่อง 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คำสั่ง คณอก.ต่างๆ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 ก.พ.ร.ทอ.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Cordia New"/>
                <a:cs typeface="TH SarabunPSK"/>
              </a:rPr>
              <a:t>		   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๒.๒  เรื่อง การดำเนินการจัดทำคำรับรอง</a:t>
            </a:r>
          </a:p>
          <a:p>
            <a:pPr algn="thaiDist" eaLnBrk="1" hangingPunct="1">
              <a:spcAft>
                <a:spcPts val="0"/>
              </a:spcAft>
              <a:tabLst>
                <a:tab pos="900430" algn="l"/>
                <a:tab pos="1120140" algn="l"/>
                <a:tab pos="1778000" algn="l"/>
                <a:tab pos="1902460" algn="l"/>
                <a:tab pos="2250440" algn="l"/>
              </a:tabLst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                        การปฏิบัติราชการของ ทอ.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Cordia New"/>
              <a:cs typeface="TH SarabunPSK" pitchFamily="34" charset="-34"/>
            </a:endParaRPr>
          </a:p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	 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๒.๓ เรื่อง การพัฒนาระบบราชการตามแนวทาง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                        ของ ทอ.ที่มุ่งเน้นในปี ๖๒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           ๒.๔ เรื่อง การส่งเสริมรับรางวัลเลิศรัฐ </a:t>
            </a:r>
            <a:b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</a:b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                          สาขาบริการภาครัฐ</a:t>
            </a:r>
            <a:endParaRPr lang="en-US" sz="4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Cordia New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A256-7F3F-41ED-A955-37FBCEDAD780}" type="slidenum">
              <a:rPr lang="en-US" altLang="en-US" smtClean="0"/>
              <a:pPr/>
              <a:t>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07875" name="Text Box 6"/>
          <p:cNvSpPr txBox="1">
            <a:spLocks noChangeArrowheads="1"/>
          </p:cNvSpPr>
          <p:nvPr/>
        </p:nvSpPr>
        <p:spPr bwMode="auto">
          <a:xfrm>
            <a:off x="785813" y="323850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0787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สี่เหลี่ยมผืนผ้า 11"/>
          <p:cNvSpPr>
            <a:spLocks noChangeArrowheads="1"/>
          </p:cNvSpPr>
          <p:nvPr/>
        </p:nvSpPr>
        <p:spPr bwMode="auto">
          <a:xfrm>
            <a:off x="303213" y="801688"/>
            <a:ext cx="8643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๒</a:t>
            </a:r>
            <a:endParaRPr lang="th-TH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12">
            <a:extLst/>
          </p:cNvPr>
          <p:cNvSpPr/>
          <p:nvPr/>
        </p:nvSpPr>
        <p:spPr>
          <a:xfrm>
            <a:off x="179388" y="1611313"/>
            <a:ext cx="882173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4225" eaLnBrk="1" hangingPunct="1">
              <a:tabLst>
                <a:tab pos="1350963" algn="l"/>
                <a:tab pos="1698625" algn="l"/>
              </a:tabLst>
              <a:defRPr/>
            </a:pP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เรื่อง เลขานุการแจ้งให้ที่ประชุมทราบ</a:t>
            </a:r>
          </a:p>
          <a:p>
            <a:pPr eaLnBrk="1" hangingPunct="1">
              <a:spcAft>
                <a:spcPts val="0"/>
              </a:spcAft>
              <a:tabLst>
                <a:tab pos="900430" algn="l"/>
                <a:tab pos="1120140" algn="l"/>
                <a:tab pos="1778000" algn="l"/>
                <a:tab pos="1902460" algn="l"/>
                <a:tab pos="2250440" algn="l"/>
              </a:tabLst>
              <a:defRPr/>
            </a:pPr>
            <a:r>
              <a:rPr lang="th-TH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ordia New"/>
                <a:cs typeface="TH SarabunPSK" pitchFamily="34" charset="-34"/>
              </a:rPr>
              <a:t>	๒.๔  การส่งเสริมรับรางวัลเลิศรัฐ สาขาบริการภาครัฐ</a:t>
            </a:r>
          </a:p>
        </p:txBody>
      </p:sp>
      <p:sp>
        <p:nvSpPr>
          <p:cNvPr id="8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249238" y="5084763"/>
            <a:ext cx="8643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๒. สวบ.ทอ.ส่งประเภทพัฒนาการบริการ เรื่อง การออกแบบใบสำคัญแพทย์ (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Medical Certificate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 ระบบ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One Day Licensing</a:t>
            </a:r>
            <a:endParaRPr lang="th-TH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249238" y="3524250"/>
            <a:ext cx="8643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๑. </a:t>
            </a:r>
            <a:r>
              <a:rPr lang="th-TH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ศบภ.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ทอ.ส่งประเภทนวัตกรรมการบริการ เรื่อง โครงการจัดหาน้ำอุปโภคบริโภคเพื่อเสริมสร้างคุณภาพชีวิต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0422-54ED-437D-BCB8-91CCBBF844B5}" type="slidenum">
              <a:rPr lang="en-US" altLang="en-US" smtClean="0"/>
              <a:pPr/>
              <a:t>40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08899" name="Text Box 6"/>
          <p:cNvSpPr txBox="1">
            <a:spLocks noChangeArrowheads="1"/>
          </p:cNvSpPr>
          <p:nvPr/>
        </p:nvSpPr>
        <p:spPr bwMode="auto">
          <a:xfrm>
            <a:off x="827088" y="188913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0890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12">
            <a:extLst/>
          </p:cNvPr>
          <p:cNvSpPr/>
          <p:nvPr/>
        </p:nvSpPr>
        <p:spPr>
          <a:xfrm>
            <a:off x="71438" y="1608138"/>
            <a:ext cx="8964612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4225" eaLnBrk="1" hangingPunct="1">
              <a:tabLst>
                <a:tab pos="1350963" algn="l"/>
                <a:tab pos="1698625" algn="l"/>
              </a:tabLst>
              <a:defRPr/>
            </a:pPr>
            <a:endParaRPr lang="th-TH" sz="1000" b="1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spcBef>
                <a:spcPts val="600"/>
              </a:spcBef>
              <a:tabLst>
                <a:tab pos="1350963" algn="l"/>
                <a:tab pos="1698625" algn="l"/>
              </a:tabLst>
              <a:defRPr/>
            </a:pPr>
            <a:r>
              <a:rPr lang="th-TH" sz="40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</a:t>
            </a: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วาระที่ ๓  เรื่อง รายงานผลการปฏิบัติราชการปี ๖๑  </a:t>
            </a:r>
            <a:b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         และแผนการปฏิบัติราชการปี ๖๒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                         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th-TH" sz="40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                             </a:t>
            </a:r>
            <a:endParaRPr lang="th-TH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174625" eaLnBrk="1" hangingPunct="1">
              <a:spcBef>
                <a:spcPts val="600"/>
              </a:spcBef>
              <a:tabLst>
                <a:tab pos="1435100" algn="l"/>
              </a:tabLst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</a:t>
            </a:r>
          </a:p>
        </p:txBody>
      </p:sp>
      <p:sp>
        <p:nvSpPr>
          <p:cNvPr id="7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303213" y="904875"/>
            <a:ext cx="86439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๓</a:t>
            </a:r>
            <a:endParaRPr lang="th-TH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41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0992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0992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214282" y="723238"/>
            <a:ext cx="8715436" cy="1323439"/>
          </a:xfrm>
          <a:prstGeom prst="rect">
            <a:avLst/>
          </a:prstGeom>
          <a:solidFill>
            <a:srgbClr val="79FFA6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รายงานผลการปฏิบัติราชการปี ๖๑</a:t>
            </a:r>
          </a:p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และแผนการปฏิบัติราชการปี ๖๒ ของ คณอก.ต่าง ๆ</a:t>
            </a:r>
          </a:p>
        </p:txBody>
      </p:sp>
      <p:sp>
        <p:nvSpPr>
          <p:cNvPr id="10" name="สี่เหลี่ยมผืนผ้า 12">
            <a:extLst/>
          </p:cNvPr>
          <p:cNvSpPr>
            <a:spLocks noChangeArrowheads="1"/>
          </p:cNvSpPr>
          <p:nvPr/>
        </p:nvSpPr>
        <p:spPr bwMode="auto">
          <a:xfrm>
            <a:off x="323850" y="2060575"/>
            <a:ext cx="88201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๓.๑  คำรับรองการปฏิบัติราชการ นขต.ทอ. </a:t>
            </a:r>
          </a:p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๓.๒  แผนปฏิบัติราชการ นขต.ทอ.</a:t>
            </a:r>
          </a:p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๓.๓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การพัฒนาคุณภาพการบริหารจัดการภาครัฐ นขต.ทอ. </a:t>
            </a:r>
          </a:p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๓.๔  แผนปฏิบัติราชการ ๔ ปี ทอ. </a:t>
            </a:r>
          </a:p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๓.๕  การบริหารความเสี่ยง </a:t>
            </a:r>
          </a:p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๓.๖  การควบคุมภายใน</a:t>
            </a:r>
          </a:p>
          <a:p>
            <a:pPr eaLnBrk="1" hangingPunct="1">
              <a:defRPr/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๓.๗  วัฒนธรรมองค์กร ทอ.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42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10947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10948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สี่เหลี่ยมผืนผ้า 12">
            <a:extLst/>
          </p:cNvPr>
          <p:cNvSpPr>
            <a:spLocks noChangeArrowheads="1"/>
          </p:cNvSpPr>
          <p:nvPr/>
        </p:nvSpPr>
        <p:spPr bwMode="auto">
          <a:xfrm>
            <a:off x="714375" y="2459038"/>
            <a:ext cx="8215313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๓.๑  คำรับรองการปฏิบัติราชการ นขต.ทอ.</a:t>
            </a:r>
          </a:p>
          <a:p>
            <a:pPr eaLnBrk="1" hangingPunct="1"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๓.๒  แผนปฏิบัติราชการ นขต.ทอ.</a:t>
            </a:r>
          </a:p>
          <a:p>
            <a:pPr eaLnBrk="1" hangingPunct="1">
              <a:defRPr/>
            </a:pP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๓.๓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การพัฒนาคุณภาพการบริหารจัดการภาครัฐ นขต.ทอ.</a:t>
            </a:r>
          </a:p>
          <a:p>
            <a:pPr eaLnBrk="1" hangingPunct="1">
              <a:defRPr/>
            </a:pPr>
            <a:endParaRPr lang="th-TH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>
            <a:extLst/>
          </p:cNvPr>
          <p:cNvSpPr txBox="1"/>
          <p:nvPr/>
        </p:nvSpPr>
        <p:spPr>
          <a:xfrm>
            <a:off x="214282" y="723238"/>
            <a:ext cx="8715436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ค</a:t>
            </a:r>
            <a:r>
              <a:rPr lang="th-TH" sz="4000" b="1" dirty="0" smtClean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ณะอนุกรรมการ</a:t>
            </a: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เจรจาข้อตกลงและประเมินผล</a:t>
            </a:r>
          </a:p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ตามคำรับรองการปฏิบัติราชการของ นขต.ทอ.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43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11971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1197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/>
          </p:cNvPr>
          <p:cNvSpPr txBox="1"/>
          <p:nvPr/>
        </p:nvSpPr>
        <p:spPr>
          <a:xfrm>
            <a:off x="134502" y="776898"/>
            <a:ext cx="8858280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339850" indent="-1065213"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๓.๑  คำรับรองการปฏิบัติราชการ นขต.ทอ.</a:t>
            </a:r>
          </a:p>
        </p:txBody>
      </p:sp>
      <p:sp>
        <p:nvSpPr>
          <p:cNvPr id="211977" name="ตัวยึดเนื้อหา 2"/>
          <p:cNvSpPr txBox="1">
            <a:spLocks/>
          </p:cNvSpPr>
          <p:nvPr/>
        </p:nvSpPr>
        <p:spPr bwMode="auto">
          <a:xfrm>
            <a:off x="0" y="321945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ผลการดำเนินการปี ๖๑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75000"/>
            </a:pP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182563" y="4164013"/>
            <a:ext cx="8782050" cy="15684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จัดกิจกรรม เรื่อง การจัดทำคำรับรองการปฏิบัติราชการ นขต.ทอ.</a:t>
            </a:r>
          </a:p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๒๓-๒๔ พฤศจิกายน พ.ศ.๒๕๖๐ ณ ห้องประชุม (ชั้น ๓) </a:t>
            </a:r>
          </a:p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อาคารวิศวกรรมศาสตร์ โรงเรียนนายเรืออากาศนวมินทกษัตริ</a:t>
            </a:r>
            <a:r>
              <a:rPr lang="th-TH" sz="32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ยาธิ</a:t>
            </a: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ราช</a:t>
            </a:r>
          </a:p>
        </p:txBody>
      </p:sp>
      <p:sp>
        <p:nvSpPr>
          <p:cNvPr id="13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177800" y="1700213"/>
            <a:ext cx="8786813" cy="11525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thaiDist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u="sng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เพื่อให้ </a:t>
            </a:r>
            <a:r>
              <a:rPr lang="th-TH" sz="3200" b="1" kern="0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ทอ.ทราบถึงกรอบ และแนวทางการจัดทำคำรับรองการปฏิบัติราชการประจำปี สามารถปฏิบัติได้อย่างถูกต้องตามรูปแบบเดียวกัน</a:t>
            </a:r>
            <a:r>
              <a:rPr lang="en-US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3200" b="1" kern="0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44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1299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8" name="รูปภาพ 18" descr="IMG_04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25587"/>
          <a:stretch>
            <a:fillRect/>
          </a:stretch>
        </p:blipFill>
        <p:spPr bwMode="auto">
          <a:xfrm>
            <a:off x="323850" y="3343275"/>
            <a:ext cx="267017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9" name="รูปภาพ 20" descr="IMG_044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6886" r="20074" b="10204"/>
          <a:stretch>
            <a:fillRect/>
          </a:stretch>
        </p:blipFill>
        <p:spPr bwMode="auto">
          <a:xfrm>
            <a:off x="3203575" y="3327400"/>
            <a:ext cx="165576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0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r="8365"/>
          <a:stretch>
            <a:fillRect/>
          </a:stretch>
        </p:blipFill>
        <p:spPr bwMode="auto">
          <a:xfrm>
            <a:off x="3203575" y="5132388"/>
            <a:ext cx="16557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/>
          </p:cNvPr>
          <p:cNvSpPr txBox="1"/>
          <p:nvPr/>
        </p:nvSpPr>
        <p:spPr>
          <a:xfrm>
            <a:off x="323850" y="879475"/>
            <a:ext cx="8496300" cy="190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 eaLnBrk="1" hangingPunct="1">
              <a:defRPr/>
            </a:pPr>
            <a:r>
              <a:rPr lang="th-TH" b="1" u="sng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ผลที่ได้รับ</a:t>
            </a:r>
            <a:r>
              <a:rPr lang="en-US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b="1" spc="-5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ทอ.มีความเข้าใจในการจัดทำคำรับรองการปฏิบัติราชการในระดับดี สามารถปฏิบัติได้ตาม</a:t>
            </a:r>
            <a:r>
              <a:rPr lang="th-TH" b="1" spc="-5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endParaRPr lang="th-TH" b="1" spc="-50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ไม่มีหน่วยใดได้คะแนนต่ำกว่าค่าเป้าหมายเฉลี่ยที่ตั้งไว้ (ค่าเป้าหมาย </a:t>
            </a:r>
            <a:r>
              <a:rPr lang="en-US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๓.๐๕๔๕)</a:t>
            </a:r>
          </a:p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ค่าเฉลี่ยผลการปฏิบัติตามคำรับรองฯ </a:t>
            </a:r>
            <a:r>
              <a:rPr lang="th-TH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๔.๖๑๗๙</a:t>
            </a: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คะแนน </a:t>
            </a:r>
            <a:r>
              <a:rPr lang="th-TH" b="1" u="sng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อยู่ในเกณฑ์ดี </a:t>
            </a:r>
          </a:p>
        </p:txBody>
      </p:sp>
      <p:pic>
        <p:nvPicPr>
          <p:cNvPr id="11" name="รูปภาพ 10">
            <a:extLst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3800" y="4076700"/>
            <a:ext cx="3960813" cy="2640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45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1504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1504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ตัวยึดเนื้อหา 2"/>
          <p:cNvSpPr txBox="1">
            <a:spLocks/>
          </p:cNvSpPr>
          <p:nvPr/>
        </p:nvSpPr>
        <p:spPr bwMode="auto">
          <a:xfrm>
            <a:off x="0" y="765175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แผนการดำเนินการปี ๖๒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75000"/>
            </a:pP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15047" name="สี่เหลี่ยมผืนผ้า 12"/>
          <p:cNvSpPr>
            <a:spLocks noChangeArrowheads="1"/>
          </p:cNvSpPr>
          <p:nvPr/>
        </p:nvSpPr>
        <p:spPr bwMode="auto">
          <a:xfrm>
            <a:off x="250825" y="1557338"/>
            <a:ext cx="8642350" cy="15684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eaLnBrk="1" hangingPunct="1"/>
            <a:r>
              <a:rPr lang="th-TH" altLang="en-US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จัดกิจกรรม เรื่อง การจัดทำคำรับรองการปฏิบัติราชการของ </a:t>
            </a:r>
            <a:r>
              <a:rPr lang="th-TH" altLang="en-US" sz="32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นขต</a:t>
            </a:r>
            <a:r>
              <a:rPr lang="th-TH" altLang="en-US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.ทอ.ปี ๖๒</a:t>
            </a:r>
          </a:p>
          <a:p>
            <a:pPr marL="342900" indent="-342900" algn="ctr" eaLnBrk="1" hangingPunct="1"/>
            <a:r>
              <a:rPr lang="th-TH" altLang="en-US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ระหว่าง ๑๕-๑๖ พฤศจิกายน พ.ศ.๒๕๖๑ </a:t>
            </a:r>
          </a:p>
          <a:p>
            <a:pPr marL="342900" indent="-342900" algn="ctr" eaLnBrk="1" hangingPunct="1"/>
            <a:r>
              <a:rPr lang="th-TH" altLang="en-US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ณ ห้องบรรยายกองบัญชาการกองทัพอากาศ</a:t>
            </a:r>
          </a:p>
        </p:txBody>
      </p:sp>
      <p:sp>
        <p:nvSpPr>
          <p:cNvPr id="215048" name="ตัวยึดเนื้อหา 2"/>
          <p:cNvSpPr txBox="1">
            <a:spLocks/>
          </p:cNvSpPr>
          <p:nvPr/>
        </p:nvSpPr>
        <p:spPr bwMode="auto">
          <a:xfrm>
            <a:off x="249238" y="3249613"/>
            <a:ext cx="8715375" cy="3419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marL="342900" indent="-342900" eaLnBrk="1" hangingPunct="1"/>
            <a:r>
              <a:rPr lang="th-TH" altLang="en-US" b="1" u="sng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แนวทางการดำเนินงาน</a:t>
            </a:r>
          </a:p>
          <a:p>
            <a:pPr marL="342900" indent="-342900" eaLnBrk="1" hangingPunct="1"/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 การปฏิบัติตามคำรับรองฯ จำนวน ๘ ตัวชี้วัด ครอบคลุม ๓ มิติ ดังนี้  </a:t>
            </a:r>
            <a:b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๑. มิติการปฏิบัติตามพันธกิจหรือยุทธศาสตร์ ทอ. 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๔ ตัวชี้วัด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๒. มิติการพัฒนาหน่วย 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 ตัวชี้วัด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๓. มิติการปกครองบังคับบัญชา 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๒ ตัวชี้วัด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342900" indent="-342900" eaLnBrk="1" hangingPunct="1"/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 การติดตามและประเมินผล ๒ ครั้ง 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รอบ ๖ เดือน และ ๑๒ เดือน</a:t>
            </a:r>
            <a:r>
              <a:rPr lang="en-US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altLang="en-US" b="1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 eaLnBrk="1" hangingPunct="1"/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 ผลคะแนนใช้ประกอบการพิจารณาคัดเลือกหน่วยงานดีเด่น ทอ.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46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17091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1709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4" name="ตัวยึดเนื้อหา 2"/>
          <p:cNvSpPr txBox="1">
            <a:spLocks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ข้อขัดข้องและข้อเสนอแนะ</a:t>
            </a:r>
            <a:endParaRPr lang="th-TH" alt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7095" name="TextBox 14"/>
          <p:cNvSpPr txBox="1">
            <a:spLocks noChangeArrowheads="1"/>
          </p:cNvSpPr>
          <p:nvPr/>
        </p:nvSpPr>
        <p:spPr bwMode="auto">
          <a:xfrm>
            <a:off x="844550" y="3359150"/>
            <a:ext cx="725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ไม่มี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47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1811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1811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/>
          </p:cNvPr>
          <p:cNvSpPr txBox="1"/>
          <p:nvPr/>
        </p:nvSpPr>
        <p:spPr>
          <a:xfrm>
            <a:off x="134502" y="776898"/>
            <a:ext cx="8858280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339850" indent="-1065213"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๓.๒  แผนปฏิบัติราชการ นขต.ทอ.</a:t>
            </a:r>
          </a:p>
        </p:txBody>
      </p:sp>
      <p:sp>
        <p:nvSpPr>
          <p:cNvPr id="218121" name="ตัวยึดเนื้อหา 2"/>
          <p:cNvSpPr txBox="1">
            <a:spLocks/>
          </p:cNvSpPr>
          <p:nvPr/>
        </p:nvSpPr>
        <p:spPr bwMode="auto">
          <a:xfrm>
            <a:off x="0" y="3578225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ผลการดำเนินการปี </a:t>
            </a:r>
            <a:r>
              <a:rPr lang="th-TH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PSK" pitchFamily="34" charset="-34"/>
              </a:rPr>
              <a:t>๖๑</a:t>
            </a:r>
            <a:endParaRPr lang="th-TH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TextBox 12">
            <a:extLst/>
          </p:cNvPr>
          <p:cNvSpPr txBox="1"/>
          <p:nvPr/>
        </p:nvSpPr>
        <p:spPr>
          <a:xfrm>
            <a:off x="152400" y="4451350"/>
            <a:ext cx="8855075" cy="1570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จัดกิจกรรม เรื่อง การเขียนแผนปฏิบัติราชการ นขต.ทอ.</a:t>
            </a:r>
          </a:p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๒๒-๒๓ กุมภาพันธ์ พ.ศ.๒๕๖๑ ณ ห้องประชุม (ชั้น ๓) </a:t>
            </a:r>
          </a:p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อาคารวิศวกรรมศาสตร์ โรงเรียนนายเรืออากาศนวมินทกษัตริ</a:t>
            </a:r>
            <a:r>
              <a:rPr lang="th-TH" sz="32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ยาธิ</a:t>
            </a: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ราช</a:t>
            </a:r>
          </a:p>
        </p:txBody>
      </p:sp>
      <p:sp>
        <p:nvSpPr>
          <p:cNvPr id="11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785225" cy="1512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u="sng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เพื่อให้การจัดทำแผนปฏิบัติราชการ นขต.ทอ. ซึ่งถ่ายทอดมาจากยุทธศาสตร์ ทอ., แผนแม่บท และนโยบาย ผบ.ทอ. สามารถเชื่อมโยงกับงบประมาณได้อย่างถูกต้อง เป็นไปในรูปแบบเดียวกัน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48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016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016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214313" y="2214563"/>
            <a:ext cx="87153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Arial" pitchFamily="34" charset="0"/>
              <a:buChar char="•"/>
              <a:defRPr/>
            </a:pPr>
            <a:endParaRPr lang="th-TH" sz="3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323850" y="819150"/>
            <a:ext cx="84963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 eaLnBrk="1" hangingPunct="1">
              <a:defRPr/>
            </a:pPr>
            <a:r>
              <a:rPr lang="th-TH" b="1" u="sng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ผลที่ได้รับ</a:t>
            </a:r>
            <a:r>
              <a:rPr lang="th-TH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spc="-5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ทอ.มีความเข้าใจในการจัดทำแผนปฏิบัติราชการในระดับดี สามารถปฏิบัติตามคู่มือ รูปแบบที่ สพร.ทอ.กำหนด และถ่ายทอดยุทธศาสตร์สู่การปฏิบัติอย่างเป็นรูปธรรม</a:t>
            </a:r>
          </a:p>
          <a:p>
            <a:pPr algn="thaiDist" eaLnBrk="1" hangingPunct="1">
              <a:buFont typeface="Arial" pitchFamily="34" charset="0"/>
              <a:buChar char="•"/>
              <a:defRPr/>
            </a:pPr>
            <a:r>
              <a:rPr lang="th-TH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ผลประเมินความพึงพอใจในการจัดกิจกรรมฯ</a:t>
            </a:r>
            <a:r>
              <a:rPr lang="en-US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คิดเป็นร้อยละ ๘๒.๓๐</a:t>
            </a:r>
            <a:r>
              <a:rPr lang="en-US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u="sng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อยู่ในระดับดี</a:t>
            </a:r>
            <a:endParaRPr lang="th-TH" u="sng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0168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4097338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9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863850"/>
            <a:ext cx="246856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0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664075"/>
            <a:ext cx="24685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12">
            <a:extLst/>
          </p:cNvPr>
          <p:cNvPicPr>
            <a:picLocks noChangeAspect="1"/>
          </p:cNvPicPr>
          <p:nvPr/>
        </p:nvPicPr>
        <p:blipFill rotWithShape="1">
          <a:blip r:embed="rId7" cstate="print"/>
          <a:srcRect l="21876" t="8268" r="16875"/>
          <a:stretch/>
        </p:blipFill>
        <p:spPr>
          <a:xfrm>
            <a:off x="250825" y="3933825"/>
            <a:ext cx="2497138" cy="2490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49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66915" name="Text Box 6"/>
          <p:cNvSpPr txBox="1">
            <a:spLocks noChangeArrowheads="1"/>
          </p:cNvSpPr>
          <p:nvPr/>
        </p:nvSpPr>
        <p:spPr bwMode="auto">
          <a:xfrm>
            <a:off x="785813" y="395288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6691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28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11">
            <a:extLst/>
          </p:cNvPr>
          <p:cNvSpPr>
            <a:spLocks noChangeArrowheads="1"/>
          </p:cNvSpPr>
          <p:nvPr/>
        </p:nvSpPr>
        <p:spPr bwMode="auto">
          <a:xfrm>
            <a:off x="303213" y="857250"/>
            <a:ext cx="86439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Aft>
                <a:spcPts val="1200"/>
              </a:spcAft>
              <a:defRPr/>
            </a:pP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ระเบียบวาระการประชุมที่ ๒</a:t>
            </a:r>
            <a:endParaRPr lang="th-TH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12">
            <a:extLst/>
          </p:cNvPr>
          <p:cNvSpPr/>
          <p:nvPr/>
        </p:nvSpPr>
        <p:spPr>
          <a:xfrm>
            <a:off x="0" y="1577975"/>
            <a:ext cx="9144000" cy="207803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4225" eaLnBrk="1" hangingPunct="1">
              <a:spcBef>
                <a:spcPts val="1800"/>
              </a:spcBef>
              <a:tabLst>
                <a:tab pos="1350963" algn="l"/>
                <a:tab pos="1698625" algn="l"/>
              </a:tabLst>
              <a:defRPr/>
            </a:pPr>
            <a:r>
              <a:rPr lang="th-TH" sz="4200" b="1" spc="-4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เรื่อง  เลขานุการแจ้งให้ที่ประชุมทราบ</a:t>
            </a:r>
          </a:p>
          <a:p>
            <a:pPr marL="1520825" indent="-1520825" eaLnBrk="1" hangingPunct="1">
              <a:spcBef>
                <a:spcPts val="0"/>
              </a:spcBef>
              <a:defRPr/>
            </a:pPr>
            <a:r>
              <a:rPr lang="th-TH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๒.๑  คำสั่ง คณอก.ต่างๆ ของ ก.พ.ร.ทอ.</a:t>
            </a:r>
          </a:p>
          <a:p>
            <a:pPr marL="1520825" indent="-1520825" eaLnBrk="1" hangingPunct="1">
              <a:spcBef>
                <a:spcPts val="600"/>
              </a:spcBef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           </a:t>
            </a:r>
            <a:endParaRPr lang="th-TH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5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2211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221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4" name="ตัวยึดเนื้อหา 2"/>
          <p:cNvSpPr txBox="1">
            <a:spLocks/>
          </p:cNvSpPr>
          <p:nvPr/>
        </p:nvSpPr>
        <p:spPr bwMode="auto">
          <a:xfrm>
            <a:off x="179388" y="836613"/>
            <a:ext cx="87249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แผนการดำเนินการปี ๖๒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75000"/>
            </a:pP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152400" y="1700213"/>
            <a:ext cx="8855075" cy="1570037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จัดกิจกรรม เรื่อง การเขียนแผนปฏิบัติราชการ นขต.ทอ.</a:t>
            </a:r>
          </a:p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๗-๘ กุมภาพันธ์ พ.ศ.๒๕๖๒ </a:t>
            </a:r>
          </a:p>
          <a:p>
            <a:pPr marL="171450" indent="-171450"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ณ ห้องบรรยายกองบัญชาการกองทัพอากาศ</a:t>
            </a:r>
          </a:p>
        </p:txBody>
      </p:sp>
      <p:sp>
        <p:nvSpPr>
          <p:cNvPr id="222216" name="Rectangle 3"/>
          <p:cNvSpPr txBox="1">
            <a:spLocks noChangeArrowheads="1"/>
          </p:cNvSpPr>
          <p:nvPr/>
        </p:nvSpPr>
        <p:spPr bwMode="auto">
          <a:xfrm>
            <a:off x="179388" y="3500438"/>
            <a:ext cx="8785225" cy="3097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b="1" u="sng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แนวทางการดำเนินงาน</a:t>
            </a:r>
          </a:p>
          <a:p>
            <a:pPr eaLnBrk="1" hangingPunct="1">
              <a:buFontTx/>
              <a:buChar char="-"/>
            </a:pP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นโยบายปฏิบัติราชการ ข้อ ๑๐ บริหารกำลังพลด้วยความโปร่งใสสอดคล้องกับการขับเคลื่อนภารกิจของกองทัพอากาศและทิศทางการปฏิรูปของประเทศ </a:t>
            </a:r>
            <a:r>
              <a:rPr lang="th-TH" altLang="en-US" b="1" u="sng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ตลอดจนใช้แผนปฏิบัติราชการของหน่วยเป็นหลักในการปฏิบัติงานของหน่วยขึ้นตรงกองทัพอากาศ</a:t>
            </a:r>
          </a:p>
          <a:p>
            <a:pPr eaLnBrk="1" hangingPunct="1">
              <a:buFontTx/>
              <a:buChar char="-"/>
            </a:pPr>
            <a:r>
              <a:rPr lang="th-TH" altLang="en-US" b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นำยุทธศาสตร์ ทอ. ๒๐ ปี มาเป็นกรอบในการเขียนแผนปฏิบัติราชการ</a:t>
            </a:r>
          </a:p>
          <a:p>
            <a:pPr eaLnBrk="1" hangingPunct="1">
              <a:spcAft>
                <a:spcPts val="1200"/>
              </a:spcAft>
            </a:pPr>
            <a:endParaRPr lang="th-TH" altLang="en-US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50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323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323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ตัวยึดเนื้อหา 2"/>
          <p:cNvSpPr txBox="1">
            <a:spLocks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ข้อขัดข้องและข้อเสนอแนะ</a:t>
            </a: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3239" name="TextBox 14"/>
          <p:cNvSpPr txBox="1">
            <a:spLocks noChangeArrowheads="1"/>
          </p:cNvSpPr>
          <p:nvPr/>
        </p:nvSpPr>
        <p:spPr bwMode="auto">
          <a:xfrm>
            <a:off x="844550" y="3359150"/>
            <a:ext cx="725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ไม่มี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51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4259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426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2" name="ตัวยึดเนื้อหา 2"/>
          <p:cNvSpPr txBox="1">
            <a:spLocks/>
          </p:cNvSpPr>
          <p:nvPr/>
        </p:nvSpPr>
        <p:spPr bwMode="auto">
          <a:xfrm>
            <a:off x="142875" y="2492375"/>
            <a:ext cx="87249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ผลการดำเนินการปี ๖๑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75000"/>
            </a:pP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134502" y="776898"/>
            <a:ext cx="8858280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339850" indent="-1065213"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๓.๓  การพัฒนาคุณภาพการบริหารจัดการภาครัฐ </a:t>
            </a:r>
            <a:r>
              <a:rPr lang="th-TH" sz="4000" b="1" dirty="0" err="1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ทอ.</a:t>
            </a: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280988" y="3284538"/>
            <a:ext cx="8578850" cy="15700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sz="3200" b="1" kern="0" spc="-6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จัดกิจกรรม เรื่อง การพัฒนาระบบราชการด้วยเครื่องมือการบริหาร</a:t>
            </a: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จัดการ</a:t>
            </a:r>
          </a:p>
          <a:p>
            <a:pPr algn="ctr" eaLnBrk="1" hangingPunct="1"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ภาครัฐแนวใหม่ ระหว่าง ๒๒-๒๕ พฤษภาคม ๒๕๖๑</a:t>
            </a:r>
          </a:p>
          <a:p>
            <a:pPr algn="ctr" eaLnBrk="1" hangingPunct="1"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ณ โรงแรม โรแมน</a:t>
            </a:r>
            <a:r>
              <a:rPr lang="th-TH" sz="32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ติก</a:t>
            </a: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รี</a:t>
            </a:r>
            <a:r>
              <a:rPr lang="th-TH" sz="32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สอร์ท</a:t>
            </a: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แอนด์สปา</a:t>
            </a: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จว.</a:t>
            </a: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นครราชสีมา </a:t>
            </a:r>
            <a:endParaRPr lang="th-TH" sz="3200" dirty="0">
              <a:solidFill>
                <a:srgbClr val="FFFFFF"/>
              </a:solidFill>
            </a:endParaRPr>
          </a:p>
        </p:txBody>
      </p:sp>
      <p:pic>
        <p:nvPicPr>
          <p:cNvPr id="224267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89513"/>
            <a:ext cx="2519363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8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5013325"/>
            <a:ext cx="24828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9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5013325"/>
            <a:ext cx="24828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179388" y="1628775"/>
            <a:ext cx="8785225" cy="6477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thaiDist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u="sng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r>
              <a:rPr lang="en-US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เพื่อให้ </a:t>
            </a:r>
            <a:r>
              <a:rPr lang="th-TH" sz="3200" b="1" kern="0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ทอ.สามารถพัฒนากระบวนงานได้อย่างเป็นระบบ</a:t>
            </a:r>
            <a:endParaRPr lang="th-TH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52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528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528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/>
          </p:cNvPr>
          <p:cNvSpPr txBox="1"/>
          <p:nvPr/>
        </p:nvSpPr>
        <p:spPr>
          <a:xfrm>
            <a:off x="323850" y="765175"/>
            <a:ext cx="84963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thaiDist" eaLnBrk="1" hangingPunct="1">
              <a:defRPr/>
            </a:pPr>
            <a:r>
              <a:rPr lang="th-TH" b="1" u="sng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ผลที่ได้รับ</a:t>
            </a:r>
            <a:r>
              <a:rPr lang="en-US" b="1" kern="0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ได้รับความร่วมมือ จาก </a:t>
            </a:r>
            <a:r>
              <a:rPr lang="th-TH" b="1" kern="0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นขต</a:t>
            </a:r>
            <a:r>
              <a:rPr lang="th-TH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.ทอ.เป็นอย่างดี สามารถพัฒนา</a:t>
            </a:r>
            <a:r>
              <a:rPr lang="th-TH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กระบวนงาน</a:t>
            </a:r>
            <a:br>
              <a:rPr lang="th-TH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ได้</a:t>
            </a:r>
            <a:r>
              <a:rPr lang="th-TH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อย่างเป็นระบบเป็นไปตามวัตถุประสงค์ที่กำหนด</a:t>
            </a:r>
          </a:p>
          <a:p>
            <a:pPr algn="thaiDist" eaLnBrk="1" hangingPunct="1">
              <a:buFont typeface="Arial" pitchFamily="34" charset="0"/>
              <a:buChar char="•"/>
              <a:defRPr/>
            </a:pPr>
            <a:r>
              <a:rPr lang="th-TH" b="1" kern="0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ผลประเมินความพึงพอใจในการจัดกิจกรรมฯ</a:t>
            </a:r>
            <a:r>
              <a:rPr lang="en-US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คิดเป็นร้อยละ ๘๑.๖๐</a:t>
            </a:r>
            <a:r>
              <a:rPr lang="en-US" b="1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u="sng" spc="-5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อยู่ในระดับดี </a:t>
            </a:r>
            <a:endParaRPr lang="th-TH" u="sng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5287" name="รูปภาพ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906963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8" name="รูปภาพ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4906963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9" name="รูปภาพ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913313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0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9"/>
          <a:stretch>
            <a:fillRect/>
          </a:stretch>
        </p:blipFill>
        <p:spPr bwMode="auto">
          <a:xfrm>
            <a:off x="2070100" y="2420938"/>
            <a:ext cx="51657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53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6307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6308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0" name="ตัวยึดเนื้อหา 2"/>
          <p:cNvSpPr txBox="1">
            <a:spLocks/>
          </p:cNvSpPr>
          <p:nvPr/>
        </p:nvSpPr>
        <p:spPr bwMode="auto">
          <a:xfrm>
            <a:off x="142875" y="692150"/>
            <a:ext cx="87249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แผนการดำเนินการปี ๖๒</a:t>
            </a:r>
          </a:p>
          <a:p>
            <a:pPr eaLnBrk="1" hangingPunct="1">
              <a:spcBef>
                <a:spcPts val="1200"/>
              </a:spcBef>
              <a:buClr>
                <a:srgbClr val="FFFF00"/>
              </a:buClr>
              <a:buSzPct val="75000"/>
            </a:pP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357188" y="1484313"/>
            <a:ext cx="8358187" cy="20891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จัดกิจกรรม เรื่อง การพัฒนาระบบ</a:t>
            </a:r>
            <a:r>
              <a:rPr lang="th-TH" sz="32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ราชการ</a:t>
            </a:r>
            <a:br>
              <a:rPr lang="th-TH" sz="32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kern="0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ด้วย</a:t>
            </a: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เครื่องมือการบริหารจัดการภาครัฐแนวใหม่</a:t>
            </a:r>
          </a:p>
          <a:p>
            <a:pPr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ระหว่าง ๒๑-๒๔ พฤษภาคม พ.ศ.๒๕๖๒ </a:t>
            </a:r>
          </a:p>
          <a:p>
            <a:pPr algn="ctr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kern="0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ณ จว.เพชรบุรี 	</a:t>
            </a:r>
            <a:endParaRPr lang="th-TH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Angsana New"/>
            </a:endParaRPr>
          </a:p>
        </p:txBody>
      </p:sp>
      <p:sp>
        <p:nvSpPr>
          <p:cNvPr id="10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8785225" cy="2735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Aft>
                <a:spcPts val="0"/>
              </a:spcAft>
              <a:defRPr/>
            </a:pPr>
            <a:r>
              <a:rPr lang="th-TH" sz="3200" b="1" u="sng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แนวทางการดำเนินงาน</a:t>
            </a:r>
          </a:p>
          <a:p>
            <a:pPr eaLnBrk="1" hangingPunct="1">
              <a:spcAft>
                <a:spcPts val="0"/>
              </a:spcAft>
              <a:buFontTx/>
              <a:buChar char="-"/>
              <a:defRPr/>
            </a:pPr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นโยบายปฏิบัติราชการ ข้อ ๑๑ พัฒนางานการปฏิบัติงานอย่างเป็นระบบและต่อเนื่องตามแนวทางยุทธศาสตร์การพัฒนาระบบราชการโดยใช้เครื่องมือการบริหารจัดการภาครัฐแนวใหม่ </a:t>
            </a:r>
            <a:r>
              <a:rPr lang="en-US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(PMQA 4.0)</a:t>
            </a:r>
            <a:endParaRPr lang="th-TH" sz="32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190500" indent="-190500" eaLnBrk="1" hangingPunct="1"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  </a:t>
            </a:r>
            <a:r>
              <a:rPr lang="th-TH" sz="32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การงานตามแนวทางการบริหารจัดการภาครัฐ</a:t>
            </a:r>
            <a:r>
              <a:rPr lang="th-TH" sz="32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PMQA 4.0 </a:t>
            </a:r>
          </a:p>
          <a:p>
            <a:pPr eaLnBrk="1" hangingPunct="1">
              <a:spcAft>
                <a:spcPts val="0"/>
              </a:spcAft>
              <a:buFontTx/>
              <a:buChar char="-"/>
              <a:defRPr/>
            </a:pPr>
            <a:endParaRPr lang="th-TH" sz="32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spcAft>
                <a:spcPts val="1200"/>
              </a:spcAft>
              <a:defRPr/>
            </a:pPr>
            <a:endParaRPr lang="th-TH" sz="32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54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7331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733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4" name="ตัวยึดเนื้อหา 2"/>
          <p:cNvSpPr txBox="1">
            <a:spLocks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ข้อขัดข้องและข้อเสนอแนะ</a:t>
            </a: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7335" name="TextBox 14"/>
          <p:cNvSpPr txBox="1">
            <a:spLocks noChangeArrowheads="1"/>
          </p:cNvSpPr>
          <p:nvPr/>
        </p:nvSpPr>
        <p:spPr bwMode="auto">
          <a:xfrm>
            <a:off x="844550" y="3359150"/>
            <a:ext cx="725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ไม่มี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55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835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2835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AutoShape 3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428625" y="3538538"/>
            <a:ext cx="1714500" cy="1077912"/>
          </a:xfrm>
          <a:prstGeom prst="homePlate">
            <a:avLst>
              <a:gd name="adj" fmla="val 42909"/>
            </a:avLst>
          </a:prstGeom>
          <a:solidFill>
            <a:srgbClr val="00CCFF"/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4400" b="1" dirty="0">
                <a:solidFill>
                  <a:srgbClr val="161616"/>
                </a:solidFill>
                <a:latin typeface="TH SarabunPSK" pitchFamily="34" charset="-34"/>
                <a:cs typeface="TH SarabunPSK" pitchFamily="34" charset="-34"/>
              </a:rPr>
              <a:t>งาน</a:t>
            </a:r>
          </a:p>
        </p:txBody>
      </p:sp>
      <p:sp>
        <p:nvSpPr>
          <p:cNvPr id="228359" name="AutoShape 6"/>
          <p:cNvSpPr>
            <a:spLocks noChangeArrowheads="1"/>
          </p:cNvSpPr>
          <p:nvPr/>
        </p:nvSpPr>
        <p:spPr bwMode="auto">
          <a:xfrm>
            <a:off x="5286375" y="1587500"/>
            <a:ext cx="3600450" cy="431800"/>
          </a:xfrm>
          <a:prstGeom prst="homePlate">
            <a:avLst>
              <a:gd name="adj" fmla="val 42926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การจัดทำมาตรฐานการปฏิบัติงาน</a:t>
            </a:r>
          </a:p>
        </p:txBody>
      </p:sp>
      <p:sp>
        <p:nvSpPr>
          <p:cNvPr id="21" name="TextBox 20">
            <a:extLst/>
          </p:cNvPr>
          <p:cNvSpPr txBox="1"/>
          <p:nvPr/>
        </p:nvSpPr>
        <p:spPr>
          <a:xfrm>
            <a:off x="134502" y="714356"/>
            <a:ext cx="8858280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339850" indent="-1065213"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การบูรณาการงานของ นขต.ทอ.(๖๑ </a:t>
            </a:r>
            <a:r>
              <a:rPr lang="en-US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๖๒)</a:t>
            </a:r>
          </a:p>
        </p:txBody>
      </p:sp>
      <p:sp>
        <p:nvSpPr>
          <p:cNvPr id="228363" name="AutoShape 6"/>
          <p:cNvSpPr>
            <a:spLocks noChangeArrowheads="1"/>
          </p:cNvSpPr>
          <p:nvPr/>
        </p:nvSpPr>
        <p:spPr bwMode="auto">
          <a:xfrm>
            <a:off x="5286375" y="3505200"/>
            <a:ext cx="3600450" cy="431800"/>
          </a:xfrm>
          <a:prstGeom prst="homePlate">
            <a:avLst>
              <a:gd name="adj" fmla="val 42926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วัฒนธรรมองค์กร</a:t>
            </a:r>
          </a:p>
        </p:txBody>
      </p:sp>
      <p:sp>
        <p:nvSpPr>
          <p:cNvPr id="228364" name="AutoShape 6"/>
          <p:cNvSpPr>
            <a:spLocks noChangeArrowheads="1"/>
          </p:cNvSpPr>
          <p:nvPr/>
        </p:nvSpPr>
        <p:spPr bwMode="auto">
          <a:xfrm>
            <a:off x="5303838" y="4114800"/>
            <a:ext cx="3598862" cy="431800"/>
          </a:xfrm>
          <a:prstGeom prst="homePlate">
            <a:avLst>
              <a:gd name="adj" fmla="val 42908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ผู้รับบริการและผู้มีส่วนได้ส่วนเสีย</a:t>
            </a:r>
          </a:p>
        </p:txBody>
      </p:sp>
      <p:sp>
        <p:nvSpPr>
          <p:cNvPr id="228365" name="AutoShape 6"/>
          <p:cNvSpPr>
            <a:spLocks noChangeArrowheads="1"/>
          </p:cNvSpPr>
          <p:nvPr/>
        </p:nvSpPr>
        <p:spPr bwMode="auto">
          <a:xfrm>
            <a:off x="5286375" y="2205038"/>
            <a:ext cx="3600450" cy="431800"/>
          </a:xfrm>
          <a:prstGeom prst="homePlate">
            <a:avLst>
              <a:gd name="adj" fmla="val 42926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บริหารความเสี่ยง</a:t>
            </a:r>
          </a:p>
        </p:txBody>
      </p:sp>
      <p:sp>
        <p:nvSpPr>
          <p:cNvPr id="228366" name="AutoShape 6"/>
          <p:cNvSpPr>
            <a:spLocks noChangeArrowheads="1"/>
          </p:cNvSpPr>
          <p:nvPr/>
        </p:nvSpPr>
        <p:spPr bwMode="auto">
          <a:xfrm>
            <a:off x="5286375" y="2855913"/>
            <a:ext cx="3600450" cy="431800"/>
          </a:xfrm>
          <a:prstGeom prst="homePlate">
            <a:avLst>
              <a:gd name="adj" fmla="val 42926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กิจกรรมควบคุมภายใน</a:t>
            </a:r>
          </a:p>
        </p:txBody>
      </p:sp>
      <p:sp>
        <p:nvSpPr>
          <p:cNvPr id="228367" name="AutoShape 6"/>
          <p:cNvSpPr>
            <a:spLocks noChangeArrowheads="1"/>
          </p:cNvSpPr>
          <p:nvPr/>
        </p:nvSpPr>
        <p:spPr bwMode="auto">
          <a:xfrm>
            <a:off x="5286375" y="4721225"/>
            <a:ext cx="3600450" cy="431800"/>
          </a:xfrm>
          <a:prstGeom prst="homePlate">
            <a:avLst>
              <a:gd name="adj" fmla="val 42926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 ฐานข้อมูลที่จำเป็น</a:t>
            </a:r>
          </a:p>
        </p:txBody>
      </p:sp>
      <p:sp>
        <p:nvSpPr>
          <p:cNvPr id="228368" name="AutoShape 6"/>
          <p:cNvSpPr>
            <a:spLocks noChangeArrowheads="1"/>
          </p:cNvSpPr>
          <p:nvPr/>
        </p:nvSpPr>
        <p:spPr bwMode="auto">
          <a:xfrm>
            <a:off x="5286375" y="5370513"/>
            <a:ext cx="3600450" cy="431800"/>
          </a:xfrm>
          <a:prstGeom prst="homePlate">
            <a:avLst>
              <a:gd name="adj" fmla="val 42926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จัดการความรู้</a:t>
            </a:r>
          </a:p>
        </p:txBody>
      </p:sp>
      <p:sp>
        <p:nvSpPr>
          <p:cNvPr id="228369" name="AutoShape 3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1214438" y="2076450"/>
            <a:ext cx="3600450" cy="1077913"/>
          </a:xfrm>
          <a:prstGeom prst="homePlate">
            <a:avLst>
              <a:gd name="adj" fmla="val 42912"/>
            </a:avLst>
          </a:prstGeom>
          <a:solidFill>
            <a:srgbClr val="FFFF00"/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4000" b="1" dirty="0">
                <a:solidFill>
                  <a:srgbClr val="161616"/>
                </a:solidFill>
                <a:latin typeface="TH SarabunPSK" pitchFamily="34" charset="-34"/>
                <a:cs typeface="TH SarabunPSK" pitchFamily="34" charset="-34"/>
              </a:rPr>
              <a:t>กระบวนงานหลัก</a:t>
            </a:r>
          </a:p>
        </p:txBody>
      </p:sp>
      <p:sp>
        <p:nvSpPr>
          <p:cNvPr id="228370" name="AutoShape 6"/>
          <p:cNvSpPr>
            <a:spLocks noChangeArrowheads="1"/>
          </p:cNvSpPr>
          <p:nvPr/>
        </p:nvSpPr>
        <p:spPr bwMode="auto">
          <a:xfrm>
            <a:off x="5286375" y="6021388"/>
            <a:ext cx="3600450" cy="431800"/>
          </a:xfrm>
          <a:prstGeom prst="homePlate">
            <a:avLst>
              <a:gd name="adj" fmla="val 42926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th-TH" altLang="en-US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จัดทำแผนพัฒนาบุคลากร</a:t>
            </a:r>
          </a:p>
        </p:txBody>
      </p:sp>
      <p:sp>
        <p:nvSpPr>
          <p:cNvPr id="228371" name="AutoShape 3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1214438" y="5000625"/>
            <a:ext cx="3600450" cy="1077913"/>
          </a:xfrm>
          <a:prstGeom prst="homePlate">
            <a:avLst>
              <a:gd name="adj" fmla="val 42912"/>
            </a:avLst>
          </a:prstGeom>
          <a:solidFill>
            <a:srgbClr val="FFFF00"/>
          </a:solidFill>
          <a:ln w="19050">
            <a:solidFill>
              <a:srgbClr val="996633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4000" b="1" dirty="0">
                <a:solidFill>
                  <a:srgbClr val="161616"/>
                </a:solidFill>
                <a:latin typeface="TH SarabunPSK" pitchFamily="34" charset="-34"/>
                <a:cs typeface="TH SarabunPSK" pitchFamily="34" charset="-34"/>
              </a:rPr>
              <a:t>กระบวนงานสนับสนุน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2FB-5B59-4FC5-9687-98E7011854B3}" type="slidenum">
              <a:rPr lang="en-US" altLang="en-US" smtClean="0"/>
              <a:pPr/>
              <a:t>56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3040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3040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357190" y="2943759"/>
            <a:ext cx="8429652" cy="707886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339850" indent="-10652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๓.๔  แผนปฏิบัติราชการ ๔ ปี ทอ.</a:t>
            </a:r>
          </a:p>
        </p:txBody>
      </p:sp>
      <p:sp>
        <p:nvSpPr>
          <p:cNvPr id="10" name="ตัวยึดเนื้อหา 2">
            <a:hlinkClick r:id="rId3" action="ppaction://hlinkpres?slideindex=1&amp;slidetitle="/>
            <a:extLst/>
          </p:cNvPr>
          <p:cNvSpPr txBox="1">
            <a:spLocks/>
          </p:cNvSpPr>
          <p:nvPr/>
        </p:nvSpPr>
        <p:spPr>
          <a:xfrm>
            <a:off x="204788" y="4371975"/>
            <a:ext cx="8724900" cy="92868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4" action="ppaction://hlinkpres?slideindex=1&amp;slidetitle="/>
              </a:rPr>
              <a:t>การดำเนินการ</a:t>
            </a:r>
            <a:endParaRPr lang="th-TH" sz="40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9">
            <a:extLst/>
          </p:cNvPr>
          <p:cNvSpPr txBox="1"/>
          <p:nvPr/>
        </p:nvSpPr>
        <p:spPr>
          <a:xfrm>
            <a:off x="214282" y="723238"/>
            <a:ext cx="8715436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268288" algn="ctr" eaLnBrk="1" hangingPunct="1">
              <a:defRPr/>
            </a:pPr>
            <a:r>
              <a:rPr lang="th-TH" sz="4000" b="1" dirty="0" smtClean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คณะอนุกรรมการ</a:t>
            </a: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จัดทำแผนปฏิบัติราชการ ๔ ปี</a:t>
            </a:r>
          </a:p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กองทัพอากาศ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57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สี่เหลี่ยมผืนผ้า 3"/>
          <p:cNvSpPr>
            <a:spLocks noChangeArrowheads="1"/>
          </p:cNvSpPr>
          <p:nvPr/>
        </p:nvSpPr>
        <p:spPr bwMode="auto">
          <a:xfrm>
            <a:off x="0" y="2295525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สรุปสาระสำคัญ</a:t>
            </a:r>
          </a:p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ร่างแผนปฏิบัติราชการ ๔ ปี กองทัพอากาศ</a:t>
            </a:r>
          </a:p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พ.ศ.๒๕๖๑ - ๒๕๖๔</a:t>
            </a:r>
            <a:endParaRPr lang="en-US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1427" name="สี่เหลี่ยมผืนผ้า 4"/>
          <p:cNvSpPr>
            <a:spLocks noChangeArrowheads="1"/>
          </p:cNvSpPr>
          <p:nvPr/>
        </p:nvSpPr>
        <p:spPr bwMode="auto">
          <a:xfrm>
            <a:off x="0" y="4473575"/>
            <a:ext cx="9144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โดย</a:t>
            </a:r>
          </a:p>
          <a:p>
            <a:pPr algn="ctr">
              <a:spcBef>
                <a:spcPts val="1200"/>
              </a:spcBef>
            </a:pPr>
            <a:r>
              <a:rPr lang="th-TH" alt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คณ</a:t>
            </a:r>
            <a:r>
              <a:rPr lang="th-TH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อก.จัดทำแผนปฏิบัติราชการ ๔ ปี กองทัพอากาศ</a:t>
            </a:r>
          </a:p>
          <a:p>
            <a:pPr algn="ctr"/>
            <a:r>
              <a:rPr lang="th-TH" alt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คณก</a:t>
            </a:r>
            <a:r>
              <a:rPr lang="th-TH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.พัฒนาระบบราชการกองทัพอากาศ</a:t>
            </a:r>
          </a:p>
        </p:txBody>
      </p:sp>
      <p:pic>
        <p:nvPicPr>
          <p:cNvPr id="231429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58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สี่เหลี่ยมผืนผ้า 3"/>
          <p:cNvSpPr>
            <a:spLocks noChangeArrowheads="1"/>
          </p:cNvSpPr>
          <p:nvPr/>
        </p:nvSpPr>
        <p:spPr bwMode="auto">
          <a:xfrm>
            <a:off x="0" y="115888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วัตถุประสงค์การจัดทำแผนปฏิบัติราชการ ๔ ปี ทอ.</a:t>
            </a:r>
            <a:endParaRPr lang="en-US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2452" name="สี่เหลี่ยมผืนผ้า 4"/>
          <p:cNvSpPr>
            <a:spLocks noChangeArrowheads="1"/>
          </p:cNvSpPr>
          <p:nvPr/>
        </p:nvSpPr>
        <p:spPr bwMode="auto">
          <a:xfrm>
            <a:off x="395536" y="2852936"/>
            <a:ext cx="856895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1313" indent="-341313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๑.  เพื่อรองรับแผนปฏิบัติราชการ ๔ ปี กองทัพไทย พ.ศ.๒๕๖๑ - ๒๕๖๔</a:t>
            </a:r>
          </a:p>
          <a:p>
            <a:pPr marL="341313" indent="-341313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๒.  เพื่อกำหนดกลยุทธ์ และแผนงาน/โครงการ/กิจกรรม รองรับแผนปฏิบัติ</a:t>
            </a: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ราชการ</a:t>
            </a:r>
            <a:b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กองทัพไทยและ</a:t>
            </a:r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ยุทธศาสตร์ ทอ. ๒๐ ปี</a:t>
            </a:r>
          </a:p>
          <a:p>
            <a:pPr marL="341313" indent="-341313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๓.	เพื่อผลักดันการปฏิบัติราชการและการจัดสรรทรัพยากร ในส่วนที่ ทอ.รับผิดชอบ </a:t>
            </a: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ให้เกิดความ</a:t>
            </a:r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สอดคล้อง </a:t>
            </a:r>
            <a:r>
              <a:rPr lang="th-TH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 และเชื่อมโยงอย่างเป็นระบบ</a:t>
            </a:r>
          </a:p>
          <a:p>
            <a:pPr marL="341313" indent="-341313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๔.	เพื่อเป็นแนวทางในการปฏิบัติราชการของ นขต.ทอ.ให้เป็นไปตามทิศทางที่</a:t>
            </a: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ยุทธศาสตร์และ</a:t>
            </a:r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นโยบายหน่วยเหนือกำหนด</a:t>
            </a:r>
          </a:p>
          <a:p>
            <a:pPr marL="341313" indent="-341313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๕.  เพื่อให้การปฏิบัติราชการของ ทอ.เป็นไปตามหลักเกณฑ์และวิธีการบริหาร</a:t>
            </a: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กิจการ</a:t>
            </a:r>
            <a:b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บ้านเมือง</a:t>
            </a:r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ที่ดี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E7464-D312-42DC-B9DF-1AB7B3C22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500" t="12964" r="16667" b="5555"/>
          <a:stretch/>
        </p:blipFill>
        <p:spPr>
          <a:xfrm>
            <a:off x="2699792" y="764704"/>
            <a:ext cx="3096344" cy="21551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59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/>
          </p:cNvPr>
          <p:cNvGraphicFramePr>
            <a:graphicFrameLocks noGrp="1"/>
          </p:cNvGraphicFramePr>
          <p:nvPr/>
        </p:nvGraphicFramePr>
        <p:xfrm>
          <a:off x="142875" y="214313"/>
          <a:ext cx="8929689" cy="638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54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คณอก.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เลขาฯ</a:t>
                      </a:r>
                    </a:p>
                  </a:txBody>
                  <a:tcPr marT="35259" marB="3525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75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๑. การพัฒนาคุณภาพการบริหารจัดการภาครัฐของ ทอ. 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</a:t>
                      </a:r>
                      <a:r>
                        <a:rPr lang="th-TH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ทอ.(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กพ.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สพร.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</a:p>
                  </a:txBody>
                  <a:tcPr marT="35259" marB="352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75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๒. เจรจาข้อตกลงและประเมินผลตาม</a:t>
                      </a:r>
                      <a:r>
                        <a:rPr lang="en-US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คำรับรองการปฏิบัติราชการของ นขต.ทอ.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สพร.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ผอ.กยศ.สพ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ร.ทอ.</a:t>
                      </a:r>
                    </a:p>
                  </a:txBody>
                  <a:tcPr marT="35259" marB="3525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44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๓.</a:t>
                      </a:r>
                      <a:r>
                        <a:rPr lang="th-TH" sz="2800" b="1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จัดทำแผนปฏิบัติราชการ ๔ ปี ทอ.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 จก.ยก.ทอ.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ผอ.กนผ.สนผ.ยก.ทอ.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67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๔. การบริหารความเสี่ยงของ ทอ. 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รอง.เสธ.ทอ.(ยก.)</a:t>
                      </a:r>
                      <a:endParaRPr lang="th-TH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สพร.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</a:p>
                  </a:txBody>
                  <a:tcPr marT="35259" marB="3525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67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๕. ควบคุมภายใน ทอ. 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ปช.ทอ.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ผอ.กตป.สบท.สปช.ทอ.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867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๖. วัฒนธรรมองค์กร ทอ. </a:t>
                      </a: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</a:t>
                      </a:r>
                      <a:r>
                        <a:rPr lang="th-TH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ทอ.(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กพ.)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ผอ.กคพ.สปพ.กพ.ทอ.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867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๗. การจัดสรรเงินรางวัลประจำปี</a:t>
                      </a:r>
                    </a:p>
                  </a:txBody>
                  <a:tcPr marT="35259" marB="35259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</a:t>
                      </a:r>
                      <a:r>
                        <a:rPr lang="th-TH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ทอ.(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กพ.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กผป.สพ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ร.ทอ.</a:t>
                      </a:r>
                      <a:endParaRPr lang="en-GB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5259" marB="35259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40CB1-8180-4EED-8960-0EF3E2F01EBB}" type="slidenum">
              <a:rPr lang="en-US" altLang="en-US" smtClean="0"/>
              <a:pPr/>
              <a:t>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9"/>
          <p:cNvGrpSpPr>
            <a:grpSpLocks/>
          </p:cNvGrpSpPr>
          <p:nvPr/>
        </p:nvGrpSpPr>
        <p:grpSpPr bwMode="auto">
          <a:xfrm>
            <a:off x="7231063" y="4659313"/>
            <a:ext cx="1857375" cy="2143125"/>
            <a:chOff x="4555" y="2935"/>
            <a:chExt cx="1170" cy="1350"/>
          </a:xfrm>
        </p:grpSpPr>
        <p:sp>
          <p:nvSpPr>
            <p:cNvPr id="233582" name="Rectangle 102"/>
            <p:cNvSpPr>
              <a:spLocks noChangeArrowheads="1"/>
            </p:cNvSpPr>
            <p:nvPr/>
          </p:nvSpPr>
          <p:spPr bwMode="auto">
            <a:xfrm>
              <a:off x="4555" y="2935"/>
              <a:ext cx="1170" cy="1350"/>
            </a:xfrm>
            <a:prstGeom prst="rect">
              <a:avLst/>
            </a:prstGeom>
            <a:solidFill>
              <a:srgbClr val="EAEAEA"/>
            </a:solidFill>
            <a:ln w="9525" cap="rnd">
              <a:solidFill>
                <a:srgbClr val="4D4D4D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2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3583" name="Rectangle 190"/>
            <p:cNvSpPr>
              <a:spLocks noChangeArrowheads="1"/>
            </p:cNvSpPr>
            <p:nvPr/>
          </p:nvSpPr>
          <p:spPr bwMode="auto">
            <a:xfrm>
              <a:off x="5159" y="3068"/>
              <a:ext cx="522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th-TH" altLang="en-US" sz="1500">
                  <a:solidFill>
                    <a:srgbClr val="080808"/>
                  </a:solidFill>
                  <a:latin typeface="TH SarabunPSK" pitchFamily="34" charset="-34"/>
                  <a:cs typeface="TH SarabunPSK" pitchFamily="34" charset="-34"/>
                </a:rPr>
                <a:t>พระราช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th-TH" altLang="en-US" sz="1500">
                  <a:solidFill>
                    <a:srgbClr val="080808"/>
                  </a:solidFill>
                  <a:latin typeface="TH SarabunPSK" pitchFamily="34" charset="-34"/>
                  <a:cs typeface="TH SarabunPSK" pitchFamily="34" charset="-34"/>
                </a:rPr>
                <a:t>บัญญัติวิธีการงบประมาณ พ.ศ.๒๕๐๒</a:t>
              </a:r>
            </a:p>
          </p:txBody>
        </p:sp>
      </p:grpSp>
      <p:sp>
        <p:nvSpPr>
          <p:cNvPr id="233475" name="Rectangle 103"/>
          <p:cNvSpPr>
            <a:spLocks noChangeArrowheads="1"/>
          </p:cNvSpPr>
          <p:nvPr/>
        </p:nvSpPr>
        <p:spPr bwMode="auto">
          <a:xfrm>
            <a:off x="123825" y="1930400"/>
            <a:ext cx="6996113" cy="48799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9525" cap="rnd">
            <a:solidFill>
              <a:srgbClr val="0066CC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3476" name="Rectangle 105"/>
          <p:cNvSpPr>
            <a:spLocks noChangeArrowheads="1"/>
          </p:cNvSpPr>
          <p:nvPr/>
        </p:nvSpPr>
        <p:spPr bwMode="auto">
          <a:xfrm>
            <a:off x="2332038" y="666750"/>
            <a:ext cx="2444750" cy="449263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ยุทธศาสตร์การป้องกันประเทศ </a:t>
            </a:r>
            <a:r>
              <a:rPr lang="en-US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ปี 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(พ.ศ.</a:t>
            </a:r>
            <a:r>
              <a:rPr lang="en-US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256</a:t>
            </a: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0 – </a:t>
            </a:r>
            <a:r>
              <a:rPr lang="en-US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25</a:t>
            </a: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79)</a:t>
            </a:r>
          </a:p>
        </p:txBody>
      </p:sp>
      <p:sp>
        <p:nvSpPr>
          <p:cNvPr id="233477" name="Rectangle 106"/>
          <p:cNvSpPr>
            <a:spLocks noChangeArrowheads="1"/>
          </p:cNvSpPr>
          <p:nvPr/>
        </p:nvSpPr>
        <p:spPr bwMode="auto">
          <a:xfrm>
            <a:off x="2332038" y="122238"/>
            <a:ext cx="2444750" cy="411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ยุทธศาสตร์ชาติ </a:t>
            </a:r>
            <a:r>
              <a:rPr lang="en-US" altLang="en-US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20</a:t>
            </a:r>
            <a:r>
              <a:rPr lang="th-TH" altLang="en-US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ปี</a:t>
            </a:r>
          </a:p>
        </p:txBody>
      </p:sp>
      <p:cxnSp>
        <p:nvCxnSpPr>
          <p:cNvPr id="233478" name="AutoShape 107"/>
          <p:cNvCxnSpPr>
            <a:cxnSpLocks noChangeShapeType="1"/>
            <a:stCxn id="233477" idx="2"/>
            <a:endCxn id="233476" idx="0"/>
          </p:cNvCxnSpPr>
          <p:nvPr/>
        </p:nvCxnSpPr>
        <p:spPr bwMode="auto">
          <a:xfrm>
            <a:off x="3554413" y="533400"/>
            <a:ext cx="0" cy="1333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3479" name="Text Box 111"/>
          <p:cNvSpPr txBox="1">
            <a:spLocks noChangeArrowheads="1"/>
          </p:cNvSpPr>
          <p:nvPr/>
        </p:nvSpPr>
        <p:spPr bwMode="auto">
          <a:xfrm>
            <a:off x="696913" y="1989138"/>
            <a:ext cx="1760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1800" b="1" i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การบริหารราชการ ทอ.</a:t>
            </a:r>
          </a:p>
        </p:txBody>
      </p:sp>
      <p:sp>
        <p:nvSpPr>
          <p:cNvPr id="233480" name="AutoShape 112"/>
          <p:cNvSpPr>
            <a:spLocks noChangeArrowheads="1"/>
          </p:cNvSpPr>
          <p:nvPr/>
        </p:nvSpPr>
        <p:spPr bwMode="auto">
          <a:xfrm>
            <a:off x="160338" y="5053013"/>
            <a:ext cx="1312862" cy="942975"/>
          </a:xfrm>
          <a:prstGeom prst="roundRect">
            <a:avLst>
              <a:gd name="adj" fmla="val 1824"/>
            </a:avLst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12700" algn="ctr">
            <a:solidFill>
              <a:srgbClr val="000000"/>
            </a:solidFill>
            <a:round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18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หน่วยสายวิทยาการ/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altLang="en-US" sz="18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จร.ทอ.ติดตาม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altLang="en-US" sz="18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ความคืบหน้า</a:t>
            </a:r>
          </a:p>
        </p:txBody>
      </p:sp>
      <p:cxnSp>
        <p:nvCxnSpPr>
          <p:cNvPr id="233481" name="AutoShape 113"/>
          <p:cNvCxnSpPr>
            <a:cxnSpLocks noChangeShapeType="1"/>
            <a:stCxn id="233480" idx="0"/>
            <a:endCxn id="233482" idx="2"/>
          </p:cNvCxnSpPr>
          <p:nvPr/>
        </p:nvCxnSpPr>
        <p:spPr bwMode="auto">
          <a:xfrm rot="-5400000">
            <a:off x="372269" y="4607719"/>
            <a:ext cx="890588" cy="0"/>
          </a:xfrm>
          <a:prstGeom prst="straightConnector1">
            <a:avLst/>
          </a:prstGeom>
          <a:noFill/>
          <a:ln w="1905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3482" name="Rectangle 114"/>
          <p:cNvSpPr>
            <a:spLocks noChangeArrowheads="1"/>
          </p:cNvSpPr>
          <p:nvPr/>
        </p:nvSpPr>
        <p:spPr bwMode="auto">
          <a:xfrm>
            <a:off x="158750" y="2522538"/>
            <a:ext cx="1316038" cy="1639887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/>
          <a:lstStyle/>
          <a:p>
            <a:pPr algn="ctr" eaLnBrk="1" hangingPunct="1"/>
            <a:r>
              <a:rPr lang="th-TH" altLang="en-US" sz="1600" b="1" u="sng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กองบัญชาการ</a:t>
            </a:r>
          </a:p>
          <a:p>
            <a:pPr algn="ctr" eaLnBrk="1" hangingPunct="1"/>
            <a:r>
              <a:rPr lang="th-TH" altLang="en-US" sz="16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ผู้บังคับบัญชา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altLang="en-US" sz="16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ติดตามความคืบหน้า</a:t>
            </a:r>
          </a:p>
        </p:txBody>
      </p:sp>
      <p:sp>
        <p:nvSpPr>
          <p:cNvPr id="233483" name="AutoShape 115"/>
          <p:cNvSpPr>
            <a:spLocks noChangeArrowheads="1"/>
          </p:cNvSpPr>
          <p:nvPr/>
        </p:nvSpPr>
        <p:spPr bwMode="auto">
          <a:xfrm>
            <a:off x="273050" y="3246438"/>
            <a:ext cx="1111250" cy="836612"/>
          </a:xfrm>
          <a:prstGeom prst="roundRect">
            <a:avLst>
              <a:gd name="adj" fmla="val 5329"/>
            </a:avLst>
          </a:prstGeom>
          <a:solidFill>
            <a:srgbClr val="FFFFFF"/>
          </a:solidFill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lIns="9144" rIns="9144" anchor="ctr"/>
          <a:lstStyle/>
          <a:p>
            <a:pPr marL="166688" indent="-166688" eaLnBrk="1" hangingPunct="1">
              <a:lnSpc>
                <a:spcPct val="80000"/>
              </a:lnSpc>
              <a:buSzPct val="60000"/>
              <a:buFont typeface="Wingdings" pitchFamily="2" charset="2"/>
              <a:buNone/>
            </a:pPr>
            <a:r>
              <a:rPr lang="en-US" altLang="en-US" sz="14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altLang="en-US" sz="14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) ตามวงรอบ</a:t>
            </a:r>
          </a:p>
          <a:p>
            <a:pPr marL="166688" indent="-166688" eaLnBrk="1" hangingPunct="1">
              <a:lnSpc>
                <a:spcPct val="80000"/>
              </a:lnSpc>
              <a:buSzPct val="60000"/>
              <a:buFont typeface="Wingdings" pitchFamily="2" charset="2"/>
              <a:buNone/>
            </a:pPr>
            <a:r>
              <a:rPr lang="en-US" altLang="en-US" sz="14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altLang="en-US" sz="14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) การประชุมต่าง ๆ</a:t>
            </a:r>
          </a:p>
          <a:p>
            <a:pPr marL="166688" indent="-166688" eaLnBrk="1" hangingPunct="1">
              <a:lnSpc>
                <a:spcPct val="80000"/>
              </a:lnSpc>
              <a:buSzPct val="60000"/>
              <a:buFont typeface="Wingdings" pitchFamily="2" charset="2"/>
              <a:buNone/>
            </a:pPr>
            <a:r>
              <a:rPr lang="th-TH" altLang="en-US" sz="14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    - ประชุม ทอ.</a:t>
            </a:r>
          </a:p>
          <a:p>
            <a:pPr marL="166688" indent="-166688" eaLnBrk="1" hangingPunct="1">
              <a:lnSpc>
                <a:spcPct val="80000"/>
              </a:lnSpc>
              <a:buSzPct val="60000"/>
              <a:buFont typeface="Wingdings" pitchFamily="2" charset="2"/>
              <a:buNone/>
            </a:pPr>
            <a:r>
              <a:rPr lang="th-TH" altLang="en-US" sz="14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    - ประชุม ฝสธ.ทอ.</a:t>
            </a:r>
          </a:p>
        </p:txBody>
      </p:sp>
      <p:cxnSp>
        <p:nvCxnSpPr>
          <p:cNvPr id="233484" name="AutoShape 119"/>
          <p:cNvCxnSpPr>
            <a:cxnSpLocks noChangeShapeType="1"/>
            <a:stCxn id="233476" idx="2"/>
            <a:endCxn id="108559" idx="0"/>
          </p:cNvCxnSpPr>
          <p:nvPr/>
        </p:nvCxnSpPr>
        <p:spPr bwMode="auto">
          <a:xfrm flipH="1">
            <a:off x="3548063" y="1116013"/>
            <a:ext cx="6350" cy="901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16"/>
          <p:cNvGrpSpPr>
            <a:grpSpLocks/>
          </p:cNvGrpSpPr>
          <p:nvPr/>
        </p:nvGrpSpPr>
        <p:grpSpPr bwMode="auto">
          <a:xfrm>
            <a:off x="7231063" y="53975"/>
            <a:ext cx="1870075" cy="4451350"/>
            <a:chOff x="4555" y="34"/>
            <a:chExt cx="1178" cy="2804"/>
          </a:xfrm>
        </p:grpSpPr>
        <p:sp>
          <p:nvSpPr>
            <p:cNvPr id="233580" name="Rectangle 120"/>
            <p:cNvSpPr>
              <a:spLocks noChangeArrowheads="1"/>
            </p:cNvSpPr>
            <p:nvPr/>
          </p:nvSpPr>
          <p:spPr bwMode="auto">
            <a:xfrm>
              <a:off x="4555" y="34"/>
              <a:ext cx="1170" cy="2804"/>
            </a:xfrm>
            <a:prstGeom prst="rect">
              <a:avLst/>
            </a:prstGeom>
            <a:solidFill>
              <a:srgbClr val="EAEAEA"/>
            </a:solidFill>
            <a:ln w="9525" cap="rnd">
              <a:solidFill>
                <a:srgbClr val="4D4D4D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2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2398" name="Rectangle 125"/>
            <p:cNvSpPr>
              <a:spLocks noChangeArrowheads="1"/>
            </p:cNvSpPr>
            <p:nvPr/>
          </p:nvSpPr>
          <p:spPr bwMode="auto">
            <a:xfrm>
              <a:off x="5114" y="1093"/>
              <a:ext cx="619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r>
                <a:rPr lang="th-TH" sz="1300" dirty="0">
                  <a:solidFill>
                    <a:schemeClr val="accent4">
                      <a:lumMod val="1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พระราชกฤษฎีกาว่าด้วยหลักเกณฑ์และวิธีการบริหารกิจการบ้านเมือง</a:t>
              </a:r>
              <a:r>
                <a:rPr lang="en-US" sz="1300" dirty="0">
                  <a:solidFill>
                    <a:schemeClr val="accent4">
                      <a:lumMod val="1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/>
              </a:r>
              <a:br>
                <a:rPr lang="en-US" sz="1300" dirty="0">
                  <a:solidFill>
                    <a:schemeClr val="accent4">
                      <a:lumMod val="1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</a:br>
              <a:r>
                <a:rPr lang="th-TH" sz="1300" dirty="0">
                  <a:solidFill>
                    <a:schemeClr val="accent4">
                      <a:lumMod val="1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ที่ดี พ.ศ. ๒๕๔๖</a:t>
              </a:r>
            </a:p>
          </p:txBody>
        </p:sp>
      </p:grpSp>
      <p:sp>
        <p:nvSpPr>
          <p:cNvPr id="108559" name="Rectangle 131"/>
          <p:cNvSpPr>
            <a:spLocks noChangeArrowheads="1"/>
          </p:cNvSpPr>
          <p:nvPr/>
        </p:nvSpPr>
        <p:spPr bwMode="auto">
          <a:xfrm>
            <a:off x="2520950" y="2017713"/>
            <a:ext cx="2054225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th-TH" sz="1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ยุทธศาสตร์กองทัพอากาศ </a:t>
            </a:r>
            <a:r>
              <a:rPr lang="en-US" sz="1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sz="1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ปี</a:t>
            </a:r>
          </a:p>
        </p:txBody>
      </p:sp>
      <p:sp>
        <p:nvSpPr>
          <p:cNvPr id="233487" name="Rectangle 132"/>
          <p:cNvSpPr>
            <a:spLocks noChangeArrowheads="1"/>
          </p:cNvSpPr>
          <p:nvPr/>
        </p:nvSpPr>
        <p:spPr bwMode="auto">
          <a:xfrm>
            <a:off x="1630363" y="3921125"/>
            <a:ext cx="1749425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80000"/>
              </a:lnSpc>
            </a:pPr>
            <a:r>
              <a:rPr lang="th-TH" altLang="en-US" sz="18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แผนปฏิบัติราชการ</a:t>
            </a:r>
          </a:p>
          <a:p>
            <a:pPr algn="ctr" eaLnBrk="1" hangingPunct="1">
              <a:lnSpc>
                <a:spcPct val="80000"/>
              </a:lnSpc>
            </a:pPr>
            <a:r>
              <a:rPr lang="th-TH" altLang="en-US" sz="18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นขต.ทอ.</a:t>
            </a:r>
          </a:p>
        </p:txBody>
      </p:sp>
      <p:sp>
        <p:nvSpPr>
          <p:cNvPr id="233488" name="Rectangle 133"/>
          <p:cNvSpPr>
            <a:spLocks noChangeArrowheads="1"/>
          </p:cNvSpPr>
          <p:nvPr/>
        </p:nvSpPr>
        <p:spPr bwMode="auto">
          <a:xfrm>
            <a:off x="1630363" y="4387850"/>
            <a:ext cx="1749425" cy="1627188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90000"/>
              </a:lnSpc>
            </a:pPr>
            <a:endParaRPr lang="en-US" altLang="en-US" sz="200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3489" name="Rectangle 134"/>
          <p:cNvSpPr>
            <a:spLocks noChangeArrowheads="1"/>
          </p:cNvSpPr>
          <p:nvPr/>
        </p:nvSpPr>
        <p:spPr bwMode="auto">
          <a:xfrm>
            <a:off x="3794125" y="3921125"/>
            <a:ext cx="2794000" cy="466725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 anchor="ctr"/>
          <a:lstStyle/>
          <a:p>
            <a:pPr marL="234950" eaLnBrk="1" hangingPunct="1">
              <a:lnSpc>
                <a:spcPct val="80000"/>
              </a:lnSpc>
            </a:pPr>
            <a:r>
              <a:rPr lang="en-US" alt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alt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แผนการเตรียมและใช้กำลัง</a:t>
            </a:r>
          </a:p>
          <a:p>
            <a:pPr marL="234950" eaLnBrk="1" hangingPunct="1">
              <a:lnSpc>
                <a:spcPct val="80000"/>
              </a:lnSpc>
            </a:pPr>
            <a:r>
              <a:rPr lang="en-US" alt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altLang="en-US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   กองทัพอากาศ</a:t>
            </a:r>
          </a:p>
        </p:txBody>
      </p:sp>
      <p:sp>
        <p:nvSpPr>
          <p:cNvPr id="233490" name="Rectangle 135"/>
          <p:cNvSpPr>
            <a:spLocks noChangeArrowheads="1"/>
          </p:cNvSpPr>
          <p:nvPr/>
        </p:nvSpPr>
        <p:spPr bwMode="auto">
          <a:xfrm>
            <a:off x="3476625" y="4589463"/>
            <a:ext cx="1416050" cy="284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80000"/>
              </a:lnSpc>
            </a:pP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แผนการเตรียมกำลัง</a:t>
            </a:r>
          </a:p>
        </p:txBody>
      </p:sp>
      <p:sp>
        <p:nvSpPr>
          <p:cNvPr id="233491" name="Rectangle 136"/>
          <p:cNvSpPr>
            <a:spLocks noChangeArrowheads="1"/>
          </p:cNvSpPr>
          <p:nvPr/>
        </p:nvSpPr>
        <p:spPr bwMode="auto">
          <a:xfrm>
            <a:off x="5016500" y="4589463"/>
            <a:ext cx="1987550" cy="284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80000"/>
              </a:lnSpc>
            </a:pP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แผนยุทธการ</a:t>
            </a:r>
          </a:p>
        </p:txBody>
      </p:sp>
      <p:cxnSp>
        <p:nvCxnSpPr>
          <p:cNvPr id="233492" name="AutoShape 137"/>
          <p:cNvCxnSpPr>
            <a:cxnSpLocks noChangeShapeType="1"/>
            <a:stCxn id="233489" idx="2"/>
            <a:endCxn id="233491" idx="0"/>
          </p:cNvCxnSpPr>
          <p:nvPr/>
        </p:nvCxnSpPr>
        <p:spPr bwMode="auto">
          <a:xfrm rot="16200000" flipH="1">
            <a:off x="5499893" y="4079082"/>
            <a:ext cx="201613" cy="8191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3493" name="AutoShape 138"/>
          <p:cNvCxnSpPr>
            <a:cxnSpLocks noChangeShapeType="1"/>
            <a:stCxn id="233489" idx="2"/>
            <a:endCxn id="233490" idx="0"/>
          </p:cNvCxnSpPr>
          <p:nvPr/>
        </p:nvCxnSpPr>
        <p:spPr bwMode="auto">
          <a:xfrm rot="5400000">
            <a:off x="4587081" y="3985419"/>
            <a:ext cx="201613" cy="10064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3494" name="Rectangle 139"/>
          <p:cNvSpPr>
            <a:spLocks noChangeArrowheads="1"/>
          </p:cNvSpPr>
          <p:nvPr/>
        </p:nvSpPr>
        <p:spPr bwMode="auto">
          <a:xfrm>
            <a:off x="3476625" y="4873625"/>
            <a:ext cx="1416050" cy="1150938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/>
          <a:lstStyle/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4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ภารกิจฝูงบิน</a:t>
            </a:r>
          </a:p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4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แผนการฝึก</a:t>
            </a:r>
          </a:p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4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ฯลฯ</a:t>
            </a:r>
          </a:p>
        </p:txBody>
      </p:sp>
      <p:sp>
        <p:nvSpPr>
          <p:cNvPr id="233495" name="Rectangle 140"/>
          <p:cNvSpPr>
            <a:spLocks noChangeArrowheads="1"/>
          </p:cNvSpPr>
          <p:nvPr/>
        </p:nvSpPr>
        <p:spPr bwMode="auto">
          <a:xfrm>
            <a:off x="5016500" y="4873625"/>
            <a:ext cx="1987550" cy="1150938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/>
          <a:lstStyle/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5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แผนเฉลิมอากาศ</a:t>
            </a:r>
          </a:p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5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แผนยุทธการ ทอ.</a:t>
            </a:r>
            <a:r>
              <a:rPr lang="en-US" altLang="en-US" sz="15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999</a:t>
            </a:r>
            <a:endParaRPr lang="th-TH" altLang="en-US" sz="150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5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แผนระดมสรรพกำลัง</a:t>
            </a:r>
          </a:p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5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แผนการค้นหาและช่วยชีวิต ทอ.</a:t>
            </a:r>
          </a:p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5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แผนบรรเทาสาธารณภัย</a:t>
            </a:r>
          </a:p>
          <a:p>
            <a:pPr marL="114300" indent="-114300" eaLnBrk="1" hangingPunct="1">
              <a:lnSpc>
                <a:spcPct val="75000"/>
              </a:lnSpc>
              <a:buSzPct val="60000"/>
              <a:buFont typeface="Wingdings" pitchFamily="2" charset="2"/>
              <a:buChar char="v"/>
            </a:pPr>
            <a:r>
              <a:rPr lang="th-TH" altLang="en-US" sz="15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ฯลฯ</a:t>
            </a:r>
          </a:p>
        </p:txBody>
      </p:sp>
      <p:sp>
        <p:nvSpPr>
          <p:cNvPr id="108569" name="AutoShape 141"/>
          <p:cNvSpPr>
            <a:spLocks noChangeArrowheads="1"/>
          </p:cNvSpPr>
          <p:nvPr/>
        </p:nvSpPr>
        <p:spPr bwMode="auto">
          <a:xfrm>
            <a:off x="2519363" y="2586038"/>
            <a:ext cx="2054225" cy="547687"/>
          </a:xfrm>
          <a:prstGeom prst="roundRect">
            <a:avLst>
              <a:gd name="adj" fmla="val 12384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defRPr/>
            </a:pPr>
            <a:r>
              <a:rPr lang="th-TH" sz="18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นโยบาย ผบ.ทอ.</a:t>
            </a:r>
          </a:p>
        </p:txBody>
      </p:sp>
      <p:cxnSp>
        <p:nvCxnSpPr>
          <p:cNvPr id="233497" name="AutoShape 142"/>
          <p:cNvCxnSpPr>
            <a:cxnSpLocks noChangeShapeType="1"/>
            <a:stCxn id="108559" idx="2"/>
            <a:endCxn id="108569" idx="0"/>
          </p:cNvCxnSpPr>
          <p:nvPr/>
        </p:nvCxnSpPr>
        <p:spPr bwMode="auto">
          <a:xfrm flipH="1">
            <a:off x="3546475" y="2398713"/>
            <a:ext cx="1588" cy="177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3498" name="AutoShape 143"/>
          <p:cNvCxnSpPr>
            <a:cxnSpLocks noChangeShapeType="1"/>
            <a:stCxn id="108569" idx="2"/>
            <a:endCxn id="233487" idx="0"/>
          </p:cNvCxnSpPr>
          <p:nvPr/>
        </p:nvCxnSpPr>
        <p:spPr bwMode="auto">
          <a:xfrm rot="5400000">
            <a:off x="2636837" y="3011488"/>
            <a:ext cx="777875" cy="1041400"/>
          </a:xfrm>
          <a:prstGeom prst="bentConnector3">
            <a:avLst>
              <a:gd name="adj1" fmla="val 49356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3499" name="AutoShape 144"/>
          <p:cNvCxnSpPr>
            <a:cxnSpLocks noChangeShapeType="1"/>
            <a:stCxn id="108569" idx="2"/>
            <a:endCxn id="233489" idx="0"/>
          </p:cNvCxnSpPr>
          <p:nvPr/>
        </p:nvCxnSpPr>
        <p:spPr bwMode="auto">
          <a:xfrm rot="16200000" flipH="1">
            <a:off x="3979862" y="2709863"/>
            <a:ext cx="777875" cy="1644650"/>
          </a:xfrm>
          <a:prstGeom prst="bentConnector3">
            <a:avLst>
              <a:gd name="adj1" fmla="val 49356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3500" name="Line 145"/>
          <p:cNvSpPr>
            <a:spLocks noChangeShapeType="1"/>
          </p:cNvSpPr>
          <p:nvPr/>
        </p:nvSpPr>
        <p:spPr bwMode="auto">
          <a:xfrm flipH="1">
            <a:off x="1481138" y="5545138"/>
            <a:ext cx="153987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33501" name="Line 146"/>
          <p:cNvSpPr>
            <a:spLocks noChangeShapeType="1"/>
          </p:cNvSpPr>
          <p:nvPr/>
        </p:nvSpPr>
        <p:spPr bwMode="auto">
          <a:xfrm>
            <a:off x="1481138" y="2859088"/>
            <a:ext cx="10382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33502" name="Text Box 147"/>
          <p:cNvSpPr txBox="1">
            <a:spLocks noChangeArrowheads="1"/>
          </p:cNvSpPr>
          <p:nvPr/>
        </p:nvSpPr>
        <p:spPr bwMode="auto">
          <a:xfrm>
            <a:off x="3921125" y="2190750"/>
            <a:ext cx="696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 eaLnBrk="1" hangingPunct="1"/>
            <a:r>
              <a:rPr lang="th-TH" altLang="en-US" sz="1200" i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(ยก.ทอ.)</a:t>
            </a:r>
          </a:p>
        </p:txBody>
      </p:sp>
      <p:sp>
        <p:nvSpPr>
          <p:cNvPr id="233503" name="Text Box 148"/>
          <p:cNvSpPr txBox="1">
            <a:spLocks noChangeArrowheads="1"/>
          </p:cNvSpPr>
          <p:nvPr/>
        </p:nvSpPr>
        <p:spPr bwMode="auto">
          <a:xfrm>
            <a:off x="6016625" y="4144963"/>
            <a:ext cx="6048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 eaLnBrk="1" hangingPunct="1"/>
            <a:r>
              <a:rPr lang="th-TH" altLang="en-US" sz="1200" i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(ยก.ทอ.)</a:t>
            </a:r>
          </a:p>
        </p:txBody>
      </p:sp>
      <p:sp>
        <p:nvSpPr>
          <p:cNvPr id="233504" name="Line 150"/>
          <p:cNvSpPr>
            <a:spLocks noChangeShapeType="1"/>
          </p:cNvSpPr>
          <p:nvPr/>
        </p:nvSpPr>
        <p:spPr bwMode="auto">
          <a:xfrm>
            <a:off x="4584700" y="3006725"/>
            <a:ext cx="7223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233505" name="Group 152"/>
          <p:cNvGrpSpPr>
            <a:grpSpLocks/>
          </p:cNvGrpSpPr>
          <p:nvPr/>
        </p:nvGrpSpPr>
        <p:grpSpPr bwMode="auto">
          <a:xfrm>
            <a:off x="1704975" y="4427538"/>
            <a:ext cx="1609725" cy="1527175"/>
            <a:chOff x="106" y="580"/>
            <a:chExt cx="974" cy="1066"/>
          </a:xfrm>
        </p:grpSpPr>
        <p:pic>
          <p:nvPicPr>
            <p:cNvPr id="233552" name="Picture 153" descr="ทอ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" y="1434"/>
              <a:ext cx="326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3553" name="Rectangle 154"/>
            <p:cNvSpPr>
              <a:spLocks noChangeArrowheads="1"/>
            </p:cNvSpPr>
            <p:nvPr/>
          </p:nvSpPr>
          <p:spPr bwMode="auto">
            <a:xfrm>
              <a:off x="200" y="670"/>
              <a:ext cx="880" cy="976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2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3554" name="Rectangle 155"/>
            <p:cNvSpPr>
              <a:spLocks noChangeArrowheads="1"/>
            </p:cNvSpPr>
            <p:nvPr/>
          </p:nvSpPr>
          <p:spPr bwMode="auto">
            <a:xfrm>
              <a:off x="158" y="634"/>
              <a:ext cx="880" cy="976"/>
            </a:xfrm>
            <a:prstGeom prst="rect">
              <a:avLst/>
            </a:prstGeom>
            <a:solidFill>
              <a:srgbClr val="FFFFFF"/>
            </a:solidFill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24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3555" name="Rectangle 156"/>
            <p:cNvSpPr>
              <a:spLocks noChangeArrowheads="1"/>
            </p:cNvSpPr>
            <p:nvPr/>
          </p:nvSpPr>
          <p:spPr bwMode="auto">
            <a:xfrm>
              <a:off x="612" y="714"/>
              <a:ext cx="390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10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3556" name="Rectangle 157"/>
            <p:cNvSpPr>
              <a:spLocks noChangeArrowheads="1"/>
            </p:cNvSpPr>
            <p:nvPr/>
          </p:nvSpPr>
          <p:spPr bwMode="auto">
            <a:xfrm>
              <a:off x="612" y="849"/>
              <a:ext cx="390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10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3557" name="Rectangle 158"/>
            <p:cNvSpPr>
              <a:spLocks noChangeArrowheads="1"/>
            </p:cNvSpPr>
            <p:nvPr/>
          </p:nvSpPr>
          <p:spPr bwMode="auto">
            <a:xfrm>
              <a:off x="106" y="983"/>
              <a:ext cx="196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rIns="0"/>
            <a:lstStyle/>
            <a:p>
              <a:pPr eaLnBrk="1" hangingPunct="1">
                <a:lnSpc>
                  <a:spcPct val="70000"/>
                </a:lnSpc>
              </a:pPr>
              <a:r>
                <a:rPr lang="th-TH" altLang="en-US" sz="9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กลยุทธ์</a:t>
              </a:r>
            </a:p>
          </p:txBody>
        </p:sp>
        <p:sp>
          <p:nvSpPr>
            <p:cNvPr id="233558" name="Rectangle 159"/>
            <p:cNvSpPr>
              <a:spLocks noChangeArrowheads="1"/>
            </p:cNvSpPr>
            <p:nvPr/>
          </p:nvSpPr>
          <p:spPr bwMode="auto">
            <a:xfrm>
              <a:off x="511" y="1431"/>
              <a:ext cx="491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10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3559" name="Rectangle 160"/>
            <p:cNvSpPr>
              <a:spLocks noChangeArrowheads="1"/>
            </p:cNvSpPr>
            <p:nvPr/>
          </p:nvSpPr>
          <p:spPr bwMode="auto">
            <a:xfrm>
              <a:off x="106" y="849"/>
              <a:ext cx="506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th-TH" altLang="en-US" sz="10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ตัวชี้วัด</a:t>
              </a:r>
            </a:p>
          </p:txBody>
        </p:sp>
        <p:sp>
          <p:nvSpPr>
            <p:cNvPr id="233560" name="Rectangle 161"/>
            <p:cNvSpPr>
              <a:spLocks noChangeArrowheads="1"/>
            </p:cNvSpPr>
            <p:nvPr/>
          </p:nvSpPr>
          <p:spPr bwMode="auto">
            <a:xfrm>
              <a:off x="106" y="1431"/>
              <a:ext cx="405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th-TH" altLang="en-US" sz="10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หัวหน้าหน่วย</a:t>
              </a:r>
            </a:p>
          </p:txBody>
        </p:sp>
        <p:sp>
          <p:nvSpPr>
            <p:cNvPr id="233561" name="Rectangle 162"/>
            <p:cNvSpPr>
              <a:spLocks noChangeArrowheads="1"/>
            </p:cNvSpPr>
            <p:nvPr/>
          </p:nvSpPr>
          <p:spPr bwMode="auto">
            <a:xfrm>
              <a:off x="106" y="714"/>
              <a:ext cx="506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th-TH" altLang="en-US" sz="10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เป้าประสงค์</a:t>
              </a:r>
            </a:p>
          </p:txBody>
        </p:sp>
        <p:sp>
          <p:nvSpPr>
            <p:cNvPr id="233562" name="Rectangle 163"/>
            <p:cNvSpPr>
              <a:spLocks noChangeArrowheads="1"/>
            </p:cNvSpPr>
            <p:nvPr/>
          </p:nvSpPr>
          <p:spPr bwMode="auto">
            <a:xfrm>
              <a:off x="612" y="580"/>
              <a:ext cx="390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 sz="100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33563" name="Rectangle 164"/>
            <p:cNvSpPr>
              <a:spLocks noChangeArrowheads="1"/>
            </p:cNvSpPr>
            <p:nvPr/>
          </p:nvSpPr>
          <p:spPr bwMode="auto">
            <a:xfrm>
              <a:off x="106" y="580"/>
              <a:ext cx="506" cy="1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th-TH" altLang="en-US" sz="10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ประเด็นยุทธศาสตร์</a:t>
              </a:r>
            </a:p>
          </p:txBody>
        </p:sp>
        <p:sp>
          <p:nvSpPr>
            <p:cNvPr id="233564" name="Rectangle 165"/>
            <p:cNvSpPr>
              <a:spLocks noChangeArrowheads="1"/>
            </p:cNvSpPr>
            <p:nvPr/>
          </p:nvSpPr>
          <p:spPr bwMode="auto">
            <a:xfrm>
              <a:off x="303" y="983"/>
              <a:ext cx="208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rIns="0"/>
            <a:lstStyle/>
            <a:p>
              <a:pPr eaLnBrk="1" hangingPunct="1">
                <a:lnSpc>
                  <a:spcPct val="70000"/>
                </a:lnSpc>
              </a:pPr>
              <a:r>
                <a:rPr lang="th-TH" altLang="en-US" sz="9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กิจกรรม</a:t>
              </a:r>
            </a:p>
          </p:txBody>
        </p:sp>
        <p:sp>
          <p:nvSpPr>
            <p:cNvPr id="233565" name="Rectangle 166"/>
            <p:cNvSpPr>
              <a:spLocks noChangeArrowheads="1"/>
            </p:cNvSpPr>
            <p:nvPr/>
          </p:nvSpPr>
          <p:spPr bwMode="auto">
            <a:xfrm>
              <a:off x="511" y="983"/>
              <a:ext cx="244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rIns="0"/>
            <a:lstStyle/>
            <a:p>
              <a:pPr eaLnBrk="1" hangingPunct="1">
                <a:lnSpc>
                  <a:spcPct val="70000"/>
                </a:lnSpc>
              </a:pPr>
              <a:r>
                <a:rPr lang="th-TH" altLang="en-US" sz="9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ผู้รับผิดชอบ</a:t>
              </a:r>
            </a:p>
          </p:txBody>
        </p:sp>
        <p:sp>
          <p:nvSpPr>
            <p:cNvPr id="233566" name="Rectangle 167"/>
            <p:cNvSpPr>
              <a:spLocks noChangeArrowheads="1"/>
            </p:cNvSpPr>
            <p:nvPr/>
          </p:nvSpPr>
          <p:spPr bwMode="auto">
            <a:xfrm>
              <a:off x="753" y="983"/>
              <a:ext cx="249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rIns="0"/>
            <a:lstStyle/>
            <a:p>
              <a:pPr algn="ctr" eaLnBrk="1" hangingPunct="1">
                <a:lnSpc>
                  <a:spcPct val="70000"/>
                </a:lnSpc>
              </a:pPr>
              <a:r>
                <a:rPr lang="th-TH" altLang="en-US" sz="900" b="1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งบประมาณ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th-TH" altLang="en-US" sz="800">
                  <a:solidFill>
                    <a:srgbClr val="000000"/>
                  </a:solidFill>
                  <a:latin typeface="TH SarabunPSK" pitchFamily="34" charset="-34"/>
                  <a:cs typeface="TH SarabunPSK" pitchFamily="34" charset="-34"/>
                </a:rPr>
                <a:t>49 50 51 52</a:t>
              </a:r>
            </a:p>
          </p:txBody>
        </p:sp>
        <p:sp>
          <p:nvSpPr>
            <p:cNvPr id="233567" name="Line 168"/>
            <p:cNvSpPr>
              <a:spLocks noChangeShapeType="1"/>
            </p:cNvSpPr>
            <p:nvPr/>
          </p:nvSpPr>
          <p:spPr bwMode="auto">
            <a:xfrm>
              <a:off x="112" y="1118"/>
              <a:ext cx="88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  <p:sp>
          <p:nvSpPr>
            <p:cNvPr id="233568" name="Line 169"/>
            <p:cNvSpPr>
              <a:spLocks noChangeShapeType="1"/>
            </p:cNvSpPr>
            <p:nvPr/>
          </p:nvSpPr>
          <p:spPr bwMode="auto">
            <a:xfrm rot="-5400000">
              <a:off x="638" y="1248"/>
              <a:ext cx="35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th-TH"/>
            </a:p>
          </p:txBody>
        </p:sp>
        <p:sp>
          <p:nvSpPr>
            <p:cNvPr id="233569" name="Line 170"/>
            <p:cNvSpPr>
              <a:spLocks noChangeShapeType="1"/>
            </p:cNvSpPr>
            <p:nvPr/>
          </p:nvSpPr>
          <p:spPr bwMode="auto">
            <a:xfrm rot="-5400000">
              <a:off x="760" y="1248"/>
              <a:ext cx="35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th-TH"/>
            </a:p>
          </p:txBody>
        </p:sp>
        <p:sp>
          <p:nvSpPr>
            <p:cNvPr id="233570" name="Line 171"/>
            <p:cNvSpPr>
              <a:spLocks noChangeShapeType="1"/>
            </p:cNvSpPr>
            <p:nvPr/>
          </p:nvSpPr>
          <p:spPr bwMode="auto">
            <a:xfrm rot="-5400000">
              <a:off x="698" y="1248"/>
              <a:ext cx="35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th-TH"/>
            </a:p>
          </p:txBody>
        </p:sp>
        <p:sp>
          <p:nvSpPr>
            <p:cNvPr id="233571" name="Line 172"/>
            <p:cNvSpPr>
              <a:spLocks noChangeShapeType="1"/>
            </p:cNvSpPr>
            <p:nvPr/>
          </p:nvSpPr>
          <p:spPr bwMode="auto">
            <a:xfrm rot="10800000">
              <a:off x="754" y="1066"/>
              <a:ext cx="24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th-TH"/>
            </a:p>
          </p:txBody>
        </p:sp>
        <p:grpSp>
          <p:nvGrpSpPr>
            <p:cNvPr id="233572" name="Group 173"/>
            <p:cNvGrpSpPr>
              <a:grpSpLocks/>
            </p:cNvGrpSpPr>
            <p:nvPr/>
          </p:nvGrpSpPr>
          <p:grpSpPr bwMode="auto">
            <a:xfrm>
              <a:off x="301" y="1168"/>
              <a:ext cx="699" cy="182"/>
              <a:chOff x="316" y="1168"/>
              <a:chExt cx="684" cy="182"/>
            </a:xfrm>
          </p:grpSpPr>
          <p:sp>
            <p:nvSpPr>
              <p:cNvPr id="233576" name="Line 174"/>
              <p:cNvSpPr>
                <a:spLocks noChangeShapeType="1"/>
              </p:cNvSpPr>
              <p:nvPr/>
            </p:nvSpPr>
            <p:spPr bwMode="auto">
              <a:xfrm rot="10800000">
                <a:off x="316" y="1168"/>
                <a:ext cx="6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33577" name="Line 175"/>
              <p:cNvSpPr>
                <a:spLocks noChangeShapeType="1"/>
              </p:cNvSpPr>
              <p:nvPr/>
            </p:nvSpPr>
            <p:spPr bwMode="auto">
              <a:xfrm rot="10800000">
                <a:off x="316" y="1214"/>
                <a:ext cx="6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33578" name="Line 176"/>
              <p:cNvSpPr>
                <a:spLocks noChangeShapeType="1"/>
              </p:cNvSpPr>
              <p:nvPr/>
            </p:nvSpPr>
            <p:spPr bwMode="auto">
              <a:xfrm rot="10800000">
                <a:off x="316" y="1304"/>
                <a:ext cx="6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33579" name="Line 177"/>
              <p:cNvSpPr>
                <a:spLocks noChangeShapeType="1"/>
              </p:cNvSpPr>
              <p:nvPr/>
            </p:nvSpPr>
            <p:spPr bwMode="auto">
              <a:xfrm rot="10800000">
                <a:off x="316" y="1350"/>
                <a:ext cx="6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th-TH"/>
              </a:p>
            </p:txBody>
          </p:sp>
        </p:grpSp>
        <p:grpSp>
          <p:nvGrpSpPr>
            <p:cNvPr id="233573" name="Group 178"/>
            <p:cNvGrpSpPr>
              <a:grpSpLocks/>
            </p:cNvGrpSpPr>
            <p:nvPr/>
          </p:nvGrpSpPr>
          <p:grpSpPr bwMode="auto">
            <a:xfrm>
              <a:off x="107" y="1264"/>
              <a:ext cx="893" cy="122"/>
              <a:chOff x="118" y="1264"/>
              <a:chExt cx="882" cy="122"/>
            </a:xfrm>
          </p:grpSpPr>
          <p:sp>
            <p:nvSpPr>
              <p:cNvPr id="233574" name="Line 179"/>
              <p:cNvSpPr>
                <a:spLocks noChangeShapeType="1"/>
              </p:cNvSpPr>
              <p:nvPr/>
            </p:nvSpPr>
            <p:spPr bwMode="auto">
              <a:xfrm rot="10800000">
                <a:off x="118" y="1264"/>
                <a:ext cx="88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th-TH"/>
              </a:p>
            </p:txBody>
          </p:sp>
          <p:sp>
            <p:nvSpPr>
              <p:cNvPr id="233575" name="Line 180"/>
              <p:cNvSpPr>
                <a:spLocks noChangeShapeType="1"/>
              </p:cNvSpPr>
              <p:nvPr/>
            </p:nvSpPr>
            <p:spPr bwMode="auto">
              <a:xfrm rot="10800000">
                <a:off x="118" y="1386"/>
                <a:ext cx="882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th-TH"/>
              </a:p>
            </p:txBody>
          </p:sp>
        </p:grpSp>
      </p:grpSp>
      <p:cxnSp>
        <p:nvCxnSpPr>
          <p:cNvPr id="233506" name="AutoShape 182"/>
          <p:cNvCxnSpPr>
            <a:cxnSpLocks noChangeShapeType="1"/>
            <a:stCxn id="108559" idx="3"/>
            <a:endCxn id="108582" idx="0"/>
          </p:cNvCxnSpPr>
          <p:nvPr/>
        </p:nvCxnSpPr>
        <p:spPr bwMode="auto">
          <a:xfrm>
            <a:off x="4575175" y="2208213"/>
            <a:ext cx="1574800" cy="652462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3507" name="Group 183"/>
          <p:cNvGrpSpPr>
            <a:grpSpLocks/>
          </p:cNvGrpSpPr>
          <p:nvPr/>
        </p:nvGrpSpPr>
        <p:grpSpPr bwMode="auto">
          <a:xfrm>
            <a:off x="2743200" y="3619500"/>
            <a:ext cx="3394075" cy="285750"/>
            <a:chOff x="1728" y="2408"/>
            <a:chExt cx="2138" cy="314"/>
          </a:xfrm>
        </p:grpSpPr>
        <p:sp>
          <p:nvSpPr>
            <p:cNvPr id="233550" name="Freeform 184"/>
            <p:cNvSpPr>
              <a:spLocks/>
            </p:cNvSpPr>
            <p:nvPr/>
          </p:nvSpPr>
          <p:spPr bwMode="auto">
            <a:xfrm>
              <a:off x="1728" y="2409"/>
              <a:ext cx="1981" cy="313"/>
            </a:xfrm>
            <a:custGeom>
              <a:avLst/>
              <a:gdLst>
                <a:gd name="T0" fmla="*/ 1981 w 1981"/>
                <a:gd name="T1" fmla="*/ 0 h 288"/>
                <a:gd name="T2" fmla="*/ 1981 w 1981"/>
                <a:gd name="T3" fmla="*/ 1031 h 288"/>
                <a:gd name="T4" fmla="*/ 0 w 1981"/>
                <a:gd name="T5" fmla="*/ 1031 h 288"/>
                <a:gd name="T6" fmla="*/ 0 w 1981"/>
                <a:gd name="T7" fmla="*/ 2127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81"/>
                <a:gd name="T13" fmla="*/ 0 h 288"/>
                <a:gd name="T14" fmla="*/ 1981 w 1981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81" h="288">
                  <a:moveTo>
                    <a:pt x="1981" y="0"/>
                  </a:moveTo>
                  <a:lnTo>
                    <a:pt x="1981" y="140"/>
                  </a:lnTo>
                  <a:lnTo>
                    <a:pt x="0" y="140"/>
                  </a:lnTo>
                  <a:lnTo>
                    <a:pt x="0" y="28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33551" name="Line 185"/>
            <p:cNvSpPr>
              <a:spLocks noChangeShapeType="1"/>
            </p:cNvSpPr>
            <p:nvPr/>
          </p:nvSpPr>
          <p:spPr bwMode="auto">
            <a:xfrm>
              <a:off x="3866" y="2408"/>
              <a:ext cx="0" cy="3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Group 214"/>
          <p:cNvGrpSpPr>
            <a:grpSpLocks/>
          </p:cNvGrpSpPr>
          <p:nvPr/>
        </p:nvGrpSpPr>
        <p:grpSpPr bwMode="auto">
          <a:xfrm>
            <a:off x="4648200" y="327025"/>
            <a:ext cx="2708275" cy="3852863"/>
            <a:chOff x="2527" y="206"/>
            <a:chExt cx="2107" cy="2427"/>
          </a:xfrm>
        </p:grpSpPr>
        <p:cxnSp>
          <p:nvCxnSpPr>
            <p:cNvPr id="233545" name="AutoShape 129"/>
            <p:cNvCxnSpPr>
              <a:cxnSpLocks noChangeShapeType="1"/>
              <a:stCxn id="233476" idx="3"/>
              <a:endCxn id="233538" idx="1"/>
            </p:cNvCxnSpPr>
            <p:nvPr/>
          </p:nvCxnSpPr>
          <p:spPr bwMode="auto">
            <a:xfrm>
              <a:off x="2627" y="562"/>
              <a:ext cx="200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546" name="AutoShape 130"/>
            <p:cNvCxnSpPr>
              <a:cxnSpLocks noChangeShapeType="1"/>
              <a:stCxn id="233477" idx="3"/>
              <a:endCxn id="233540" idx="1"/>
            </p:cNvCxnSpPr>
            <p:nvPr/>
          </p:nvCxnSpPr>
          <p:spPr bwMode="auto">
            <a:xfrm>
              <a:off x="2627" y="206"/>
              <a:ext cx="2003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3547" name="Line 151"/>
            <p:cNvSpPr>
              <a:spLocks noChangeShapeType="1"/>
            </p:cNvSpPr>
            <p:nvPr/>
          </p:nvSpPr>
          <p:spPr bwMode="auto">
            <a:xfrm>
              <a:off x="4343" y="1961"/>
              <a:ext cx="2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33548" name="Line 181"/>
            <p:cNvSpPr>
              <a:spLocks noChangeShapeType="1"/>
            </p:cNvSpPr>
            <p:nvPr/>
          </p:nvSpPr>
          <p:spPr bwMode="auto">
            <a:xfrm flipV="1">
              <a:off x="2527" y="1717"/>
              <a:ext cx="21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233549" name="Freeform 187"/>
            <p:cNvSpPr>
              <a:spLocks/>
            </p:cNvSpPr>
            <p:nvPr/>
          </p:nvSpPr>
          <p:spPr bwMode="auto">
            <a:xfrm>
              <a:off x="4335" y="2059"/>
              <a:ext cx="299" cy="574"/>
            </a:xfrm>
            <a:custGeom>
              <a:avLst/>
              <a:gdLst>
                <a:gd name="T0" fmla="*/ 0 w 480"/>
                <a:gd name="T1" fmla="*/ 0 h 654"/>
                <a:gd name="T2" fmla="*/ 1 w 480"/>
                <a:gd name="T3" fmla="*/ 0 h 654"/>
                <a:gd name="T4" fmla="*/ 1 w 480"/>
                <a:gd name="T5" fmla="*/ 28 h 654"/>
                <a:gd name="T6" fmla="*/ 1 w 480"/>
                <a:gd name="T7" fmla="*/ 28 h 6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654"/>
                <a:gd name="T14" fmla="*/ 480 w 480"/>
                <a:gd name="T15" fmla="*/ 654 h 6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654">
                  <a:moveTo>
                    <a:pt x="0" y="0"/>
                  </a:moveTo>
                  <a:lnTo>
                    <a:pt x="270" y="0"/>
                  </a:lnTo>
                  <a:lnTo>
                    <a:pt x="270" y="654"/>
                  </a:lnTo>
                  <a:lnTo>
                    <a:pt x="480" y="654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8582" name="Rectangle 191"/>
          <p:cNvSpPr>
            <a:spLocks noChangeArrowheads="1"/>
          </p:cNvSpPr>
          <p:nvPr/>
        </p:nvSpPr>
        <p:spPr bwMode="auto">
          <a:xfrm>
            <a:off x="5316538" y="2860675"/>
            <a:ext cx="1665287" cy="839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9144" tIns="0" rIns="9144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th-TH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แผนแม่บท</a:t>
            </a:r>
          </a:p>
        </p:txBody>
      </p:sp>
      <p:sp>
        <p:nvSpPr>
          <p:cNvPr id="108583" name="Rectangle 193"/>
          <p:cNvSpPr>
            <a:spLocks noChangeArrowheads="1"/>
          </p:cNvSpPr>
          <p:nvPr/>
        </p:nvSpPr>
        <p:spPr bwMode="auto">
          <a:xfrm>
            <a:off x="1630363" y="6181725"/>
            <a:ext cx="1749425" cy="46672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35921" dir="2700000">
              <a:schemeClr val="tx2">
                <a:alpha val="50000"/>
              </a:schemeClr>
            </a:prstShdw>
          </a:effectLst>
        </p:spPr>
        <p:txBody>
          <a:bodyPr lIns="9144" rIns="9144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ความต้องการงบประมาณ</a:t>
            </a:r>
          </a:p>
        </p:txBody>
      </p:sp>
      <p:cxnSp>
        <p:nvCxnSpPr>
          <p:cNvPr id="233511" name="AutoShape 195"/>
          <p:cNvCxnSpPr>
            <a:cxnSpLocks noChangeShapeType="1"/>
            <a:stCxn id="233488" idx="2"/>
            <a:endCxn id="108583" idx="0"/>
          </p:cNvCxnSpPr>
          <p:nvPr/>
        </p:nvCxnSpPr>
        <p:spPr bwMode="auto">
          <a:xfrm rot="5400000">
            <a:off x="2421731" y="6098382"/>
            <a:ext cx="1666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3512" name="Text Box 197"/>
          <p:cNvSpPr txBox="1">
            <a:spLocks noChangeArrowheads="1"/>
          </p:cNvSpPr>
          <p:nvPr/>
        </p:nvSpPr>
        <p:spPr bwMode="auto">
          <a:xfrm>
            <a:off x="2470150" y="6446838"/>
            <a:ext cx="8540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8000" rIns="18000" bIns="18000"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 eaLnBrk="1" hangingPunct="1">
              <a:lnSpc>
                <a:spcPct val="95000"/>
              </a:lnSpc>
            </a:pPr>
            <a:r>
              <a:rPr lang="th-TH" altLang="en-US" sz="1200" i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(สปช..ทอ.)</a:t>
            </a:r>
          </a:p>
        </p:txBody>
      </p:sp>
      <p:grpSp>
        <p:nvGrpSpPr>
          <p:cNvPr id="9" name="Group 217"/>
          <p:cNvGrpSpPr>
            <a:grpSpLocks/>
          </p:cNvGrpSpPr>
          <p:nvPr/>
        </p:nvGrpSpPr>
        <p:grpSpPr bwMode="auto">
          <a:xfrm>
            <a:off x="7350125" y="123825"/>
            <a:ext cx="1692275" cy="4294188"/>
            <a:chOff x="4630" y="78"/>
            <a:chExt cx="1066" cy="2705"/>
          </a:xfrm>
        </p:grpSpPr>
        <p:grpSp>
          <p:nvGrpSpPr>
            <p:cNvPr id="233535" name="Group 215"/>
            <p:cNvGrpSpPr>
              <a:grpSpLocks/>
            </p:cNvGrpSpPr>
            <p:nvPr/>
          </p:nvGrpSpPr>
          <p:grpSpPr bwMode="auto">
            <a:xfrm>
              <a:off x="4630" y="78"/>
              <a:ext cx="1025" cy="2686"/>
              <a:chOff x="4630" y="78"/>
              <a:chExt cx="1025" cy="2686"/>
            </a:xfrm>
          </p:grpSpPr>
          <p:sp>
            <p:nvSpPr>
              <p:cNvPr id="233538" name="Rectangle 121"/>
              <p:cNvSpPr>
                <a:spLocks noChangeArrowheads="1"/>
              </p:cNvSpPr>
              <p:nvPr/>
            </p:nvSpPr>
            <p:spPr bwMode="auto">
              <a:xfrm>
                <a:off x="4631" y="432"/>
                <a:ext cx="1024" cy="28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9144" rIns="9144" anchor="ctr"/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en-US" sz="16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แผนปฏิบัติราชการ </a:t>
                </a:r>
                <a:r>
                  <a:rPr lang="en-US" altLang="en-US" sz="16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4</a:t>
                </a:r>
                <a:r>
                  <a:rPr lang="th-TH" altLang="en-US" sz="16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 ปี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en-US" sz="16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กระทรวงกลาโหม</a:t>
                </a:r>
              </a:p>
            </p:txBody>
          </p:sp>
          <p:sp>
            <p:nvSpPr>
              <p:cNvPr id="233539" name="Rectangle 122"/>
              <p:cNvSpPr>
                <a:spLocks noChangeArrowheads="1"/>
              </p:cNvSpPr>
              <p:nvPr/>
            </p:nvSpPr>
            <p:spPr bwMode="auto">
              <a:xfrm>
                <a:off x="4630" y="1671"/>
                <a:ext cx="1024" cy="401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144" rIns="9144" anchor="ctr"/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en-US" sz="18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แผนปฏิบัติราชการ ๔ ปี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en-US" sz="18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กองทัพอากาศ</a:t>
                </a:r>
              </a:p>
            </p:txBody>
          </p:sp>
          <p:sp>
            <p:nvSpPr>
              <p:cNvPr id="233540" name="Rectangle 123"/>
              <p:cNvSpPr>
                <a:spLocks noChangeArrowheads="1"/>
              </p:cNvSpPr>
              <p:nvPr/>
            </p:nvSpPr>
            <p:spPr bwMode="auto">
              <a:xfrm>
                <a:off x="4631" y="78"/>
                <a:ext cx="1024" cy="25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9144" rIns="9144" anchor="ctr"/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en-US" sz="16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แผนการบริหารราชการแผ่นดิน</a:t>
                </a:r>
              </a:p>
            </p:txBody>
          </p:sp>
          <p:sp>
            <p:nvSpPr>
              <p:cNvPr id="233541" name="Rectangle 124"/>
              <p:cNvSpPr>
                <a:spLocks noChangeArrowheads="1"/>
              </p:cNvSpPr>
              <p:nvPr/>
            </p:nvSpPr>
            <p:spPr bwMode="auto">
              <a:xfrm>
                <a:off x="4630" y="2374"/>
                <a:ext cx="1024" cy="3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144" rIns="9144" anchor="ctr"/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en-US" sz="18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แผนปฏิบัติราชการ ทอ.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en-US" sz="1800">
                    <a:solidFill>
                      <a:srgbClr val="080808"/>
                    </a:solidFill>
                    <a:latin typeface="TH SarabunPSK" pitchFamily="34" charset="-34"/>
                    <a:cs typeface="TH SarabunPSK" pitchFamily="34" charset="-34"/>
                  </a:rPr>
                  <a:t>ประจำปี</a:t>
                </a:r>
              </a:p>
            </p:txBody>
          </p:sp>
          <p:cxnSp>
            <p:nvCxnSpPr>
              <p:cNvPr id="233542" name="AutoShape 126"/>
              <p:cNvCxnSpPr>
                <a:cxnSpLocks noChangeShapeType="1"/>
                <a:endCxn id="233539" idx="0"/>
              </p:cNvCxnSpPr>
              <p:nvPr/>
            </p:nvCxnSpPr>
            <p:spPr bwMode="auto">
              <a:xfrm>
                <a:off x="5136" y="1112"/>
                <a:ext cx="6" cy="559"/>
              </a:xfrm>
              <a:prstGeom prst="straightConnector1">
                <a:avLst/>
              </a:prstGeom>
              <a:noFill/>
              <a:ln w="9525">
                <a:solidFill>
                  <a:srgbClr val="4D4D4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3543" name="AutoShape 128"/>
              <p:cNvCxnSpPr>
                <a:cxnSpLocks noChangeShapeType="1"/>
                <a:stCxn id="233540" idx="2"/>
                <a:endCxn id="233538" idx="0"/>
              </p:cNvCxnSpPr>
              <p:nvPr/>
            </p:nvCxnSpPr>
            <p:spPr bwMode="auto">
              <a:xfrm>
                <a:off x="5143" y="337"/>
                <a:ext cx="0" cy="95"/>
              </a:xfrm>
              <a:prstGeom prst="straightConnector1">
                <a:avLst/>
              </a:prstGeom>
              <a:noFill/>
              <a:ln w="9525">
                <a:solidFill>
                  <a:srgbClr val="4D4D4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3544" name="AutoShape 189"/>
              <p:cNvCxnSpPr>
                <a:cxnSpLocks noChangeShapeType="1"/>
                <a:stCxn id="233539" idx="2"/>
                <a:endCxn id="233541" idx="0"/>
              </p:cNvCxnSpPr>
              <p:nvPr/>
            </p:nvCxnSpPr>
            <p:spPr bwMode="auto">
              <a:xfrm>
                <a:off x="5142" y="2072"/>
                <a:ext cx="0" cy="302"/>
              </a:xfrm>
              <a:prstGeom prst="straightConnector1">
                <a:avLst/>
              </a:prstGeom>
              <a:noFill/>
              <a:ln w="9525">
                <a:solidFill>
                  <a:srgbClr val="4D4D4D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3536" name="Text Box 198"/>
            <p:cNvSpPr txBox="1">
              <a:spLocks noChangeArrowheads="1"/>
            </p:cNvSpPr>
            <p:nvPr/>
          </p:nvSpPr>
          <p:spPr bwMode="auto">
            <a:xfrm>
              <a:off x="5315" y="1914"/>
              <a:ext cx="38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9pPr>
            </a:lstStyle>
            <a:p>
              <a:pPr algn="r" eaLnBrk="1" hangingPunct="1"/>
              <a:r>
                <a:rPr lang="th-TH" altLang="en-US" sz="1200" i="1">
                  <a:solidFill>
                    <a:srgbClr val="080808"/>
                  </a:solidFill>
                  <a:latin typeface="TH SarabunPSK" pitchFamily="34" charset="-34"/>
                  <a:cs typeface="TH SarabunPSK" pitchFamily="34" charset="-34"/>
                </a:rPr>
                <a:t>(ยก.ทอ.)</a:t>
              </a:r>
            </a:p>
          </p:txBody>
        </p:sp>
        <p:sp>
          <p:nvSpPr>
            <p:cNvPr id="233537" name="Text Box 199"/>
            <p:cNvSpPr txBox="1">
              <a:spLocks noChangeArrowheads="1"/>
            </p:cNvSpPr>
            <p:nvPr/>
          </p:nvSpPr>
          <p:spPr bwMode="auto">
            <a:xfrm>
              <a:off x="5292" y="2610"/>
              <a:ext cx="38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9pPr>
            </a:lstStyle>
            <a:p>
              <a:pPr algn="r" eaLnBrk="1" hangingPunct="1"/>
              <a:r>
                <a:rPr lang="th-TH" altLang="en-US" sz="1200" i="1">
                  <a:solidFill>
                    <a:srgbClr val="080808"/>
                  </a:solidFill>
                  <a:latin typeface="TH SarabunPSK" pitchFamily="34" charset="-34"/>
                  <a:cs typeface="TH SarabunPSK" pitchFamily="34" charset="-34"/>
                </a:rPr>
                <a:t>(สปช.ทอ.)</a:t>
              </a:r>
            </a:p>
          </p:txBody>
        </p:sp>
      </p:grpSp>
      <p:cxnSp>
        <p:nvCxnSpPr>
          <p:cNvPr id="13439" name="AutoShape 127"/>
          <p:cNvCxnSpPr>
            <a:cxnSpLocks noChangeShapeType="1"/>
            <a:stCxn id="233541" idx="2"/>
            <a:endCxn id="233533" idx="0"/>
          </p:cNvCxnSpPr>
          <p:nvPr/>
        </p:nvCxnSpPr>
        <p:spPr bwMode="auto">
          <a:xfrm flipH="1">
            <a:off x="8161338" y="4387850"/>
            <a:ext cx="1587" cy="1709738"/>
          </a:xfrm>
          <a:prstGeom prst="straightConnector1">
            <a:avLst/>
          </a:prstGeom>
          <a:noFill/>
          <a:ln w="9525">
            <a:solidFill>
              <a:srgbClr val="4D4D4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506" name="AutoShape 194"/>
          <p:cNvCxnSpPr>
            <a:cxnSpLocks noChangeShapeType="1"/>
            <a:stCxn id="108583" idx="3"/>
            <a:endCxn id="233533" idx="1"/>
          </p:cNvCxnSpPr>
          <p:nvPr/>
        </p:nvCxnSpPr>
        <p:spPr bwMode="auto">
          <a:xfrm>
            <a:off x="3379788" y="6415088"/>
            <a:ext cx="39687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" name="Group 218"/>
          <p:cNvGrpSpPr>
            <a:grpSpLocks/>
          </p:cNvGrpSpPr>
          <p:nvPr/>
        </p:nvGrpSpPr>
        <p:grpSpPr bwMode="auto">
          <a:xfrm>
            <a:off x="7348538" y="6097588"/>
            <a:ext cx="1630362" cy="704850"/>
            <a:chOff x="4629" y="3841"/>
            <a:chExt cx="1027" cy="444"/>
          </a:xfrm>
        </p:grpSpPr>
        <p:sp>
          <p:nvSpPr>
            <p:cNvPr id="233533" name="Rectangle 188"/>
            <p:cNvSpPr>
              <a:spLocks noChangeArrowheads="1"/>
            </p:cNvSpPr>
            <p:nvPr/>
          </p:nvSpPr>
          <p:spPr bwMode="auto">
            <a:xfrm>
              <a:off x="4629" y="3841"/>
              <a:ext cx="1024" cy="4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9144" rIns="9144" anchor="ctr"/>
            <a:lstStyle/>
            <a:p>
              <a:pPr algn="ctr" eaLnBrk="1" hangingPunct="1">
                <a:lnSpc>
                  <a:spcPct val="80000"/>
                </a:lnSpc>
              </a:pPr>
              <a:r>
                <a:rPr lang="th-TH" altLang="en-US" sz="1800">
                  <a:solidFill>
                    <a:srgbClr val="080808"/>
                  </a:solidFill>
                  <a:latin typeface="TH SarabunPSK" pitchFamily="34" charset="-34"/>
                  <a:cs typeface="TH SarabunPSK" pitchFamily="34" charset="-34"/>
                </a:rPr>
                <a:t>คำของบประมาณ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th-TH" altLang="en-US" sz="1800">
                  <a:solidFill>
                    <a:srgbClr val="080808"/>
                  </a:solidFill>
                  <a:latin typeface="TH SarabunPSK" pitchFamily="34" charset="-34"/>
                  <a:cs typeface="TH SarabunPSK" pitchFamily="34" charset="-34"/>
                </a:rPr>
                <a:t>รายจ่ายประจำปี</a:t>
              </a:r>
            </a:p>
          </p:txBody>
        </p:sp>
        <p:sp>
          <p:nvSpPr>
            <p:cNvPr id="233534" name="Text Box 201"/>
            <p:cNvSpPr txBox="1">
              <a:spLocks noChangeArrowheads="1"/>
            </p:cNvSpPr>
            <p:nvPr/>
          </p:nvSpPr>
          <p:spPr bwMode="auto">
            <a:xfrm>
              <a:off x="5118" y="4118"/>
              <a:ext cx="538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8000" rIns="18000" bIns="18000"/>
            <a:lstStyle>
              <a:lvl1pPr>
                <a:defRPr sz="32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1pPr>
              <a:lvl2pPr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2pPr>
              <a:lvl3pPr>
                <a:defRPr sz="24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3pPr>
              <a:lvl4pPr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4pPr>
              <a:lvl5pPr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9pPr>
            </a:lstStyle>
            <a:p>
              <a:pPr algn="r" eaLnBrk="1" hangingPunct="1">
                <a:lnSpc>
                  <a:spcPct val="95000"/>
                </a:lnSpc>
              </a:pPr>
              <a:r>
                <a:rPr lang="th-TH" altLang="en-US" sz="1200" i="1">
                  <a:solidFill>
                    <a:srgbClr val="080808"/>
                  </a:solidFill>
                  <a:latin typeface="TH SarabunPSK" pitchFamily="34" charset="-34"/>
                  <a:cs typeface="TH SarabunPSK" pitchFamily="34" charset="-34"/>
                </a:rPr>
                <a:t>(สปช..ทอ.)</a:t>
              </a:r>
            </a:p>
          </p:txBody>
        </p:sp>
      </p:grpSp>
      <p:sp>
        <p:nvSpPr>
          <p:cNvPr id="233517" name="Text Box 220"/>
          <p:cNvSpPr txBox="1">
            <a:spLocks noChangeArrowheads="1"/>
          </p:cNvSpPr>
          <p:nvPr/>
        </p:nvSpPr>
        <p:spPr bwMode="auto">
          <a:xfrm>
            <a:off x="4437063" y="6521450"/>
            <a:ext cx="268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1400" b="1" i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en-US" altLang="en-US" sz="1400" b="1" i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en-US" sz="1400" b="1" i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ยุทธศาสตร์ ทอ. ๒๐ ปี (พ.ศ.๒๕๖๐ - ๒๕๗๙)</a:t>
            </a:r>
          </a:p>
        </p:txBody>
      </p:sp>
      <p:pic>
        <p:nvPicPr>
          <p:cNvPr id="109" name="Picture 213" descr="E:\99 Templates\RTAF GiF 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2019300"/>
            <a:ext cx="4476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3519" name="Rectangle 105"/>
          <p:cNvSpPr>
            <a:spLocks noChangeArrowheads="1"/>
          </p:cNvSpPr>
          <p:nvPr/>
        </p:nvSpPr>
        <p:spPr bwMode="auto">
          <a:xfrm>
            <a:off x="2332038" y="1295400"/>
            <a:ext cx="2444750" cy="449263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lin ang="2700000" scaled="1"/>
          </a:gradFill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ยุทธศาสตร์ทหาร </a:t>
            </a:r>
            <a:r>
              <a:rPr lang="en-US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ปี </a:t>
            </a:r>
            <a:endParaRPr lang="en-US" altLang="en-US" sz="1600" b="1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(พ.ศ.</a:t>
            </a:r>
            <a:r>
              <a:rPr lang="en-US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256</a:t>
            </a: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0 – </a:t>
            </a:r>
            <a:r>
              <a:rPr lang="en-US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25</a:t>
            </a:r>
            <a:r>
              <a:rPr lang="th-TH" altLang="en-US" sz="16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79)</a:t>
            </a:r>
          </a:p>
        </p:txBody>
      </p:sp>
      <p:sp>
        <p:nvSpPr>
          <p:cNvPr id="233520" name="Text Box 147"/>
          <p:cNvSpPr txBox="1">
            <a:spLocks noChangeArrowheads="1"/>
          </p:cNvSpPr>
          <p:nvPr/>
        </p:nvSpPr>
        <p:spPr bwMode="auto">
          <a:xfrm>
            <a:off x="4467225" y="857250"/>
            <a:ext cx="331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1200" i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(กห.)</a:t>
            </a:r>
          </a:p>
        </p:txBody>
      </p:sp>
      <p:sp>
        <p:nvSpPr>
          <p:cNvPr id="233521" name="Text Box 147"/>
          <p:cNvSpPr txBox="1">
            <a:spLocks noChangeArrowheads="1"/>
          </p:cNvSpPr>
          <p:nvPr/>
        </p:nvSpPr>
        <p:spPr bwMode="auto">
          <a:xfrm>
            <a:off x="4324350" y="1533525"/>
            <a:ext cx="474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1200" i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(ทท.)</a:t>
            </a:r>
          </a:p>
        </p:txBody>
      </p:sp>
      <p:pic>
        <p:nvPicPr>
          <p:cNvPr id="138" name="รูปภาพ 6" descr="2000px-Emblem_of_the_Ministry_of_Defence_of_Thailand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813" y="630238"/>
            <a:ext cx="401637" cy="350837"/>
          </a:xfrm>
          <a:prstGeom prst="rect">
            <a:avLst/>
          </a:prstGeom>
          <a:effectLst>
            <a:outerShdw blurRad="50800" dist="38100" dir="4800000" algn="t" rotWithShape="0">
              <a:prstClr val="black"/>
            </a:outerShdw>
          </a:effectLst>
        </p:spPr>
      </p:pic>
      <p:pic>
        <p:nvPicPr>
          <p:cNvPr id="233523" name="Picture 2" descr="logo_j3_Color_Gold3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320800"/>
            <a:ext cx="47783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524" name="Rectangle 139"/>
          <p:cNvSpPr>
            <a:spLocks noChangeArrowheads="1"/>
          </p:cNvSpPr>
          <p:nvPr/>
        </p:nvSpPr>
        <p:spPr bwMode="auto">
          <a:xfrm>
            <a:off x="5362575" y="3043238"/>
            <a:ext cx="1038225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/>
          <a:lstStyle/>
          <a:p>
            <a:pPr algn="ctr" eaLnBrk="1" hangingPunct="1">
              <a:lnSpc>
                <a:spcPct val="75000"/>
              </a:lnSpc>
              <a:buSzPct val="60000"/>
            </a:pPr>
            <a:r>
              <a:rPr lang="th-TH" altLang="en-US" sz="1200">
                <a:latin typeface="TH SarabunPSK" pitchFamily="34" charset="-34"/>
                <a:cs typeface="TH SarabunPSK" pitchFamily="34" charset="-34"/>
              </a:rPr>
              <a:t>แผนพัฒนาขีดความ สามารถการปฏิบัติการที่ใช้เครือข่ายเป็นศูนย์กลาง</a:t>
            </a:r>
          </a:p>
        </p:txBody>
      </p:sp>
      <p:sp>
        <p:nvSpPr>
          <p:cNvPr id="233525" name="Rectangle 139"/>
          <p:cNvSpPr>
            <a:spLocks noChangeArrowheads="1"/>
          </p:cNvSpPr>
          <p:nvPr/>
        </p:nvSpPr>
        <p:spPr bwMode="auto">
          <a:xfrm>
            <a:off x="6467475" y="3043238"/>
            <a:ext cx="466725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9144" rIns="9144"/>
          <a:lstStyle/>
          <a:p>
            <a:pPr algn="ctr" eaLnBrk="1" hangingPunct="1">
              <a:lnSpc>
                <a:spcPct val="80000"/>
              </a:lnSpc>
            </a:pPr>
            <a:r>
              <a:rPr lang="th-TH" altLang="en-US" sz="1200">
                <a:latin typeface="TH SarabunPSK" pitchFamily="34" charset="-34"/>
                <a:cs typeface="TH SarabunPSK" pitchFamily="34" charset="-34"/>
              </a:rPr>
              <a:t>แผนแม่บทกองทัพ</a:t>
            </a:r>
            <a:br>
              <a:rPr lang="th-TH" altLang="en-US" sz="1200"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1200">
                <a:latin typeface="TH SarabunPSK" pitchFamily="34" charset="-34"/>
                <a:cs typeface="TH SarabunPSK" pitchFamily="34" charset="-34"/>
              </a:rPr>
              <a:t>อากาศ</a:t>
            </a:r>
          </a:p>
        </p:txBody>
      </p:sp>
      <p:sp>
        <p:nvSpPr>
          <p:cNvPr id="233526" name="Text Box 148"/>
          <p:cNvSpPr txBox="1">
            <a:spLocks noChangeArrowheads="1"/>
          </p:cNvSpPr>
          <p:nvPr/>
        </p:nvSpPr>
        <p:spPr bwMode="auto">
          <a:xfrm>
            <a:off x="5675313" y="3416300"/>
            <a:ext cx="468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1200" i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(ยก.ทอ.)</a:t>
            </a:r>
          </a:p>
        </p:txBody>
      </p:sp>
      <p:sp>
        <p:nvSpPr>
          <p:cNvPr id="233527" name="Text Box 148"/>
          <p:cNvSpPr txBox="1">
            <a:spLocks noChangeArrowheads="1"/>
          </p:cNvSpPr>
          <p:nvPr/>
        </p:nvSpPr>
        <p:spPr bwMode="auto">
          <a:xfrm>
            <a:off x="6465888" y="3416300"/>
            <a:ext cx="468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1200" i="1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(คณก.)</a:t>
            </a:r>
          </a:p>
        </p:txBody>
      </p:sp>
      <p:sp>
        <p:nvSpPr>
          <p:cNvPr id="233528" name="Text Box 201"/>
          <p:cNvSpPr txBox="1">
            <a:spLocks noChangeArrowheads="1"/>
          </p:cNvSpPr>
          <p:nvPr/>
        </p:nvSpPr>
        <p:spPr bwMode="auto">
          <a:xfrm>
            <a:off x="2324100" y="5630863"/>
            <a:ext cx="8540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8000" rIns="18000" bIns="18000"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 eaLnBrk="1" hangingPunct="1">
              <a:lnSpc>
                <a:spcPct val="95000"/>
              </a:lnSpc>
            </a:pPr>
            <a:r>
              <a:rPr lang="th-TH" altLang="en-US" sz="1200" i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(สพร.ทอ.)</a:t>
            </a:r>
          </a:p>
        </p:txBody>
      </p:sp>
      <p:sp>
        <p:nvSpPr>
          <p:cNvPr id="233529" name="Rectangle 121"/>
          <p:cNvSpPr>
            <a:spLocks noChangeArrowheads="1"/>
          </p:cNvSpPr>
          <p:nvPr/>
        </p:nvSpPr>
        <p:spPr bwMode="auto">
          <a:xfrm>
            <a:off x="7342188" y="1327150"/>
            <a:ext cx="1625600" cy="434975"/>
          </a:xfrm>
          <a:prstGeom prst="rect">
            <a:avLst/>
          </a:prstGeom>
          <a:solidFill>
            <a:srgbClr val="FFFFFF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9144" rIns="9144" anchor="ctr"/>
          <a:lstStyle/>
          <a:p>
            <a:pPr algn="ctr" eaLnBrk="1" hangingPunct="1">
              <a:lnSpc>
                <a:spcPct val="90000"/>
              </a:lnSpc>
            </a:pPr>
            <a:r>
              <a:rPr lang="th-TH" altLang="en-US" sz="16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แผนปฏิบัติราชการ </a:t>
            </a:r>
            <a:r>
              <a:rPr lang="en-US" altLang="en-US" sz="16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altLang="en-US" sz="16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 ปี</a:t>
            </a:r>
          </a:p>
          <a:p>
            <a:pPr algn="ctr" eaLnBrk="1" hangingPunct="1">
              <a:lnSpc>
                <a:spcPct val="90000"/>
              </a:lnSpc>
            </a:pPr>
            <a:r>
              <a:rPr lang="th-TH" altLang="en-US" sz="160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กองทัพไทย</a:t>
            </a:r>
          </a:p>
        </p:txBody>
      </p:sp>
      <p:cxnSp>
        <p:nvCxnSpPr>
          <p:cNvPr id="233530" name="AutoShape 128"/>
          <p:cNvCxnSpPr>
            <a:cxnSpLocks noChangeShapeType="1"/>
          </p:cNvCxnSpPr>
          <p:nvPr/>
        </p:nvCxnSpPr>
        <p:spPr bwMode="auto">
          <a:xfrm>
            <a:off x="8170863" y="1154113"/>
            <a:ext cx="0" cy="150812"/>
          </a:xfrm>
          <a:prstGeom prst="straightConnector1">
            <a:avLst/>
          </a:prstGeom>
          <a:noFill/>
          <a:ln w="9525">
            <a:solidFill>
              <a:srgbClr val="4D4D4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3531" name="AutoShape 129"/>
          <p:cNvCxnSpPr>
            <a:cxnSpLocks noChangeShapeType="1"/>
          </p:cNvCxnSpPr>
          <p:nvPr/>
        </p:nvCxnSpPr>
        <p:spPr bwMode="auto">
          <a:xfrm>
            <a:off x="4800600" y="1506538"/>
            <a:ext cx="2514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60</a:t>
            </a:fld>
            <a:endParaRPr lang="th-TH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สี่เหลี่ยมผืนผ้า 3"/>
          <p:cNvSpPr>
            <a:spLocks noChangeArrowheads="1"/>
          </p:cNvSpPr>
          <p:nvPr/>
        </p:nvSpPr>
        <p:spPr bwMode="auto">
          <a:xfrm>
            <a:off x="0" y="217488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เค้าโครงแผนปฏิบัติราชการ ๔ ปี ทอ.</a:t>
            </a:r>
          </a:p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พ.ศ.๒๕๖๑ - ๒๕๖๔</a:t>
            </a:r>
            <a:endParaRPr lang="en-US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7200" y="1825625"/>
            <a:ext cx="8686800" cy="37394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73088" algn="l"/>
              </a:tabLst>
              <a:defRPr/>
            </a:pPr>
            <a:r>
              <a:rPr lang="th-TH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ส่วนที่ ๑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บทนำ</a:t>
            </a:r>
          </a:p>
          <a:p>
            <a:pPr marL="573088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วิสัยทัศน์ </a:t>
            </a:r>
            <a:r>
              <a:rPr lang="th-TH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พันธ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กิจ และค่านิยมกองทัพอากาศ</a:t>
            </a:r>
          </a:p>
          <a:p>
            <a:pPr marL="573088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โครงสร้างการจัดกองทัพอากาศ</a:t>
            </a:r>
          </a:p>
          <a:p>
            <a:pPr>
              <a:spcBef>
                <a:spcPts val="600"/>
              </a:spcBef>
              <a:tabLst>
                <a:tab pos="573088" algn="l"/>
              </a:tabLst>
              <a:defRPr/>
            </a:pPr>
            <a:r>
              <a:rPr lang="th-TH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ส่วนที่ ๒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ความเชื่อมโยงยุทธศาสตร์และนโยบายหน่วยเหนือ</a:t>
            </a:r>
          </a:p>
          <a:p>
            <a:pPr marL="573088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ความเชื่อมโยงยุทธศาสตร์และนโยบายหน่วยเหนือ</a:t>
            </a:r>
          </a:p>
          <a:p>
            <a:pPr marL="573088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แผนที่ยุทธศาสตร์ กองทัพอากาศ</a:t>
            </a:r>
          </a:p>
          <a:p>
            <a:pPr marL="573088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มุมมองด้านการเรียนรู้และพัฒนา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Learning and Growth Perspective)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573088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มุมมองด้านกระบวนการ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Internal Process Perspective)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573088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มุมมองด้านผู้มีส่วนได้ส่วนเสีย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Stakeholders Perspective)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สี่เหลี่ยมผืนผ้า 3"/>
          <p:cNvSpPr>
            <a:spLocks noChangeArrowheads="1"/>
          </p:cNvSpPr>
          <p:nvPr/>
        </p:nvSpPr>
        <p:spPr bwMode="auto">
          <a:xfrm>
            <a:off x="0" y="420688"/>
            <a:ext cx="9144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เค้าโครงแผนปฏิบัติราชการ ๔ ปี ทอ.</a:t>
            </a:r>
          </a:p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พ.ศ.๒๕๖๑ - ๒๕๖๔</a:t>
            </a:r>
            <a:endParaRPr lang="en-US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7200" y="1922463"/>
            <a:ext cx="8686800" cy="37385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tabLst>
                <a:tab pos="573088" algn="l"/>
              </a:tabLst>
              <a:defRPr/>
            </a:pPr>
            <a:r>
              <a:rPr lang="th-TH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ส่วนที่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๓ ประเด็นยุทธศาสตร์แผนปฏิบัติราชการ ๔ ปี ทอ.</a:t>
            </a:r>
          </a:p>
          <a:p>
            <a:pPr marL="627063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ประเด็นยุทธศาสตร์ที่ ๑ การพิทักษ์รักษาและเทิดทูนสถาบันพระมหากษัตริย์</a:t>
            </a:r>
          </a:p>
          <a:p>
            <a:pPr marL="627063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ประเด็นยุทธศาสตร์ที่ ๒ เสริมสร้างสมรรถนะและความพร้อมในการป้องกันประเทศ</a:t>
            </a:r>
          </a:p>
          <a:p>
            <a:pPr marL="627063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ประเด็นยุทธศาสตร์ที่ ๓ รักษาความมั่นคงของรัฐ</a:t>
            </a:r>
          </a:p>
          <a:p>
            <a:pPr marL="627063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ประเด็นยุทธศาสตร์ที่ ๔ รักษาผลประโยชน์แห่งชาติ</a:t>
            </a:r>
          </a:p>
          <a:p>
            <a:pPr marL="627063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ประเด็นยุทธศาสตร์ที่ ๕ สนับสนุนการขับเคลื่อนยุทธศาสตร์การพัฒนาประเทศของรัฐบาล</a:t>
            </a:r>
          </a:p>
          <a:p>
            <a:pPr>
              <a:spcBef>
                <a:spcPts val="600"/>
              </a:spcBef>
              <a:tabLst>
                <a:tab pos="573088" algn="l"/>
              </a:tabLst>
              <a:defRPr/>
            </a:pPr>
            <a:r>
              <a:rPr lang="th-TH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ส่วนที่ ๔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ผนวก</a:t>
            </a:r>
          </a:p>
          <a:p>
            <a:pPr marL="627063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สถานการณ์ และสภาวะแวดล้อมด้านความมั่นคง</a:t>
            </a:r>
          </a:p>
          <a:p>
            <a:pPr marL="627063">
              <a:buFont typeface="Wingdings" pitchFamily="2" charset="2"/>
              <a:buChar char="ü"/>
              <a:tabLst>
                <a:tab pos="573088" algn="l"/>
              </a:tabLs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	การวิเคราะห์สภาพแวดล้อม ความท้าทาย และความเสี่ยง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สี่เหลี่ยมผืนผ้า 3"/>
          <p:cNvSpPr>
            <a:spLocks noChangeArrowheads="1"/>
          </p:cNvSpPr>
          <p:nvPr/>
        </p:nvSpPr>
        <p:spPr bwMode="auto">
          <a:xfrm>
            <a:off x="0" y="13970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ความเชื่อมโยงยุทธศาสตร์และนโยบายหน่วยเหนือ</a:t>
            </a:r>
            <a:endParaRPr lang="en-US" alt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6548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838200"/>
            <a:ext cx="8128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63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สี่เหลี่ยมผืนผ้า 3"/>
          <p:cNvSpPr>
            <a:spLocks noChangeArrowheads="1"/>
          </p:cNvSpPr>
          <p:nvPr/>
        </p:nvSpPr>
        <p:spPr bwMode="auto">
          <a:xfrm>
            <a:off x="0" y="130175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แผนที่ยุทธศาสตร์ ทอ.</a:t>
            </a:r>
          </a:p>
          <a:p>
            <a:pPr algn="ctr"/>
            <a:r>
              <a:rPr lang="th-TH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(ประยุกต์ใช้หลักการวางแผนทางทหาร 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End, Way, Mean)</a:t>
            </a:r>
          </a:p>
        </p:txBody>
      </p:sp>
      <p:pic>
        <p:nvPicPr>
          <p:cNvPr id="237571" name="รูปภาพ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2158" r="500" b="11"/>
          <a:stretch>
            <a:fillRect/>
          </a:stretch>
        </p:blipFill>
        <p:spPr bwMode="auto">
          <a:xfrm>
            <a:off x="139700" y="1219200"/>
            <a:ext cx="88519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สี่เหลี่ยมผืนผ้า 3"/>
          <p:cNvSpPr>
            <a:spLocks noChangeArrowheads="1"/>
          </p:cNvSpPr>
          <p:nvPr/>
        </p:nvSpPr>
        <p:spPr bwMode="auto">
          <a:xfrm>
            <a:off x="0" y="58738"/>
            <a:ext cx="91440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แผนที่ยุทธศาสตร์ ทอ.</a:t>
            </a:r>
          </a:p>
          <a:p>
            <a:pPr algn="ctr"/>
            <a:r>
              <a:rPr lang="th-TH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(ประยุกต์ใช้หลักการ </a:t>
            </a:r>
            <a:r>
              <a: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Balanced Scorecard)</a:t>
            </a:r>
          </a:p>
        </p:txBody>
      </p:sp>
      <p:pic>
        <p:nvPicPr>
          <p:cNvPr id="238595" name="รูปภาพ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"/>
          <a:stretch>
            <a:fillRect/>
          </a:stretch>
        </p:blipFill>
        <p:spPr bwMode="auto">
          <a:xfrm>
            <a:off x="76200" y="1219200"/>
            <a:ext cx="8991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65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"/>
          <p:cNvSpPr>
            <a:spLocks noChangeArrowheads="1"/>
          </p:cNvSpPr>
          <p:nvPr/>
        </p:nvSpPr>
        <p:spPr bwMode="auto">
          <a:xfrm>
            <a:off x="0" y="47625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มุมมองด้านการเรียนรู้และพัฒนา</a:t>
            </a:r>
            <a:endParaRPr lang="en-US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Calibri" pitchFamily="34" charset="0"/>
              <a:cs typeface="TH SarabunPSK" pitchFamily="34" charset="-34"/>
            </a:endParaRPr>
          </a:p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(Learning and Growth Perspective)</a:t>
            </a:r>
            <a:r>
              <a:rPr lang="en-US" alt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228425"/>
              </p:ext>
            </p:extLst>
          </p:nvPr>
        </p:nvGraphicFramePr>
        <p:xfrm>
          <a:off x="152400" y="1066800"/>
          <a:ext cx="8866187" cy="49375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33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2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185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ลำดับที่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เป้าประสงค์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 anchor="ctr"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ความเชื่อมโยงยุทธศาสตร์ และนโยบายหน่วยเหนือ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51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th-TH" sz="19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แผนปฏิบัติราชการ ๔ ปี</a:t>
                      </a:r>
                      <a:r>
                        <a:rPr lang="th-TH" sz="1900" b="1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ทท.</a:t>
                      </a:r>
                      <a:endParaRPr lang="en-US" sz="19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๒๐ ปี ทอ.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A)</a:t>
                      </a:r>
                    </a:p>
                  </a:txBody>
                  <a:tcPr marL="91441" marR="91441" marT="45709" marB="4570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B)</a:t>
                      </a:r>
                    </a:p>
                  </a:txBody>
                  <a:tcPr marL="91441" marR="91441" marT="45709" marB="45709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9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พัฒนาสมรรถนะและคุณภาพชีวิตของกำลังพล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r>
                        <a:rPr lang="en-US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ด้านกำลังพล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99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เสริมสร้างกองทัพอากาศให้เป็นองค์การแห่งการเรียนรู้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ด้านกำลังพล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99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วิจัยและพัฒนานวัตกรรมกำลังทางอากาศ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๒.๑๕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ด้านการวิจัย และพัฒนา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99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พัฒนาด้านเทคโนโลยีสารสนเทศและการสื่อสาร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๒.๑๖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ด้านเทคโนโลยีสารสนเทศฯ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99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๕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พัฒนาความสัมพันธ์และความร่วมมือในประชาคมอาเซียน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๔.๒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ด้านยุทธการและการฝึก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9998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๖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err="1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บูรณา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การความร่วมมือกับหน่วยงานภาครัฐ/เอกชน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๕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๔.๓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ด้านกำลังพล,ยุทธการและการฝึก</a:t>
                      </a:r>
                      <a:endParaRPr lang="en-US" sz="17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มุมมองด้านกระบวนการ</a:t>
            </a:r>
          </a:p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Internal Process Perspective)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09869"/>
              </p:ext>
            </p:extLst>
          </p:nvPr>
        </p:nvGraphicFramePr>
        <p:xfrm>
          <a:off x="152400" y="1066800"/>
          <a:ext cx="8866187" cy="557847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33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2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85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ลำดับที่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เป้าประสงค์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 anchor="ctr"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ความเชื่อมโยงยุทธศาสตร์ และนโยบายหน่วยเหนือ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20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th-TH" sz="19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แผนปฏิบัติราชการ ๔ ปี</a:t>
                      </a:r>
                      <a:r>
                        <a:rPr lang="th-TH" sz="1900" b="1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ทท.</a:t>
                      </a:r>
                      <a:endParaRPr lang="en-US" sz="19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๒๐ ปี ทอ.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A)</a:t>
                      </a: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B)</a:t>
                      </a: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ถวายความปลอดภัย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๑.๑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ด้านการข่าว,ยุทธการและการฝึก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เทิดทูนและปกป้องสถาบันพระมหากษัตริย์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๑.๒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ด้านกิจการ</a:t>
                      </a:r>
                      <a:r>
                        <a:rPr lang="th-TH" sz="1800" dirty="0" err="1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พลเรือน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เสริมสร้างขีดความสามารถการบัญชาการและควบคุม (</a:t>
                      </a:r>
                      <a:r>
                        <a:rPr lang="en-US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r>
                        <a:rPr lang="en-US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เสริมสร้างขีดความสามารถระบบตรวจจับ (</a:t>
                      </a:r>
                      <a:r>
                        <a:rPr lang="en-US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Sensor)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๒.๒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๕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เสริมสร้างขีดความสามารถผู้ปฏิบัติ/หน่วยปฏิบัติ (</a:t>
                      </a:r>
                      <a:r>
                        <a:rPr lang="en-US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Shooter)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๖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เสริมสร้างขีดความสามารถเครือข่าย (</a:t>
                      </a:r>
                      <a:r>
                        <a:rPr lang="en-US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Network)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๒.๔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7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๗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เสริมสร้างขีดความสามารถการสนับสนุนและบริการ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๒.๕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๒.๕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7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sz="3600" dirty="0">
                <a:solidFill>
                  <a:srgbClr val="FFFF00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มุมมองด้านกระบวนการ (ต่อ)</a:t>
            </a:r>
          </a:p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dirty="0">
                <a:solidFill>
                  <a:srgbClr val="FFFF00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</a:t>
            </a:r>
            <a:r>
              <a:rPr lang="en-US" altLang="en-US" dirty="0">
                <a:solidFill>
                  <a:srgbClr val="FFFF00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Internal Process Perspective)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806113"/>
              </p:ext>
            </p:extLst>
          </p:nvPr>
        </p:nvGraphicFramePr>
        <p:xfrm>
          <a:off x="152400" y="1066800"/>
          <a:ext cx="8866187" cy="557847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33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2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85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ลำดับที่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เป้าประสงค์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 anchor="ctr"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ความเชื่อมโยงยุทธศาสตร์ และนโยบายหน่วยเหนือ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20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th-TH" sz="19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แผนปฏิบัติราชการ ๔ ปี</a:t>
                      </a:r>
                      <a:r>
                        <a:rPr lang="th-TH" sz="1900" b="1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ทท.</a:t>
                      </a:r>
                      <a:endParaRPr lang="en-US" sz="19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๒๐ ปี ทอ.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A)</a:t>
                      </a: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B)</a:t>
                      </a: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๘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เสริมสร้างขีดความสามารถบุคลากรและพฤติกรรมในการปฏิบัติงาน 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๒.๖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๒.๖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๙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พัฒนาขีดความสามารถด้านสงครามไซเบอร์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๒.๗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๒.๗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๑๐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พัฒนาขีดความสามารถด้านกิจการอวกาศ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๒.๘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๒.๘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เสริมสร้างขีดความสามารถด้านการข่าวและความร่วมมือด้านความมั่นคง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๒.๙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๒.๙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เสริมสร้างขีดความสามารถด้านการ</a:t>
                      </a:r>
                      <a:r>
                        <a:rPr lang="th-TH" sz="1800" dirty="0" err="1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๒.๑๐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๒.๑๐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พัฒนาขีดความสามารถการส่งกำลังบำรุง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๒.๑๑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7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153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ปฏิบัติการกิจการ</a:t>
                      </a:r>
                      <a:r>
                        <a:rPr lang="th-TH" sz="1800" dirty="0" err="1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พลเรือน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๕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๒.๑๒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๒.๑๒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7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มุมมองด้านกระบวนการ (ต่อ)</a:t>
            </a:r>
          </a:p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Internal Process Perspective)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26234"/>
              </p:ext>
            </p:extLst>
          </p:nvPr>
        </p:nvGraphicFramePr>
        <p:xfrm>
          <a:off x="152400" y="1066800"/>
          <a:ext cx="8866187" cy="301783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33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2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82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ลำดับที่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เป้าประสงค์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 anchor="ctr"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ความเชื่อมโยงยุทธศาสตร์ และนโยบายหน่วยเหนือ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14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th-TH" sz="19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แผนปฏิบัติราชการ ๔ ปี</a:t>
                      </a:r>
                      <a:r>
                        <a:rPr lang="th-TH" sz="1900" b="1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ทท.</a:t>
                      </a:r>
                      <a:endParaRPr lang="en-US" sz="19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๒๐ ปี ทอ.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A)</a:t>
                      </a: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B)</a:t>
                      </a:r>
                    </a:p>
                  </a:txBody>
                  <a:tcPr marL="91441" marR="91441" marT="45725" marB="45725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๑๕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ปฏิบัติภารกิจตามนโยบาย/สถานการณ์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๓.๑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ด้านกิจการ</a:t>
                      </a:r>
                      <a:r>
                        <a:rPr lang="th-TH" sz="1700" dirty="0" err="1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พลเรือน</a:t>
                      </a:r>
                      <a:r>
                        <a:rPr lang="th-TH" sz="17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,ยุทธการและการฝึก</a:t>
                      </a:r>
                      <a:endParaRPr lang="en-US" sz="17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๑๖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ปฏิบัติภารกิจเพื่อสนับสนุนการรักษาผลประโยชน์แห่งชาติ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๔.๑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ด้านยุทธการและการฝึก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๑๗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ปฏิบัติภารกิจตามที่ได้รับมอบหมาย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กลยุทธ์ที่ ๕.๑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ด้านยุทธการและการฝึก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69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68963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ตาราง 5">
            <a:extLst/>
          </p:cNvPr>
          <p:cNvGraphicFramePr>
            <a:graphicFrameLocks noGrp="1"/>
          </p:cNvGraphicFramePr>
          <p:nvPr/>
        </p:nvGraphicFramePr>
        <p:xfrm>
          <a:off x="85725" y="790575"/>
          <a:ext cx="8929688" cy="52705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6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3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815">
                <a:tc gridSpan="2"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th-TH" sz="3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คณะกรรมการ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พัฒนาระบบราชการกองทัพอากาศ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815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/>
                </a:tc>
                <a:tc>
                  <a:txBody>
                    <a:bodyPr/>
                    <a:lstStyle/>
                    <a:p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ผช.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ผบ.ทอ.(สายงานกิจการพิเศษ)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815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สพร.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815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กรรมการ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</a:t>
                      </a:r>
                      <a:r>
                        <a:rPr lang="th-TH" sz="3200" b="1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เสธ.ทอ., หน.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นขต.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</a:p>
                  </a:txBody>
                  <a:tcPr marT="29241" marB="2924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7241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/>
                </a:tc>
                <a:tc>
                  <a:txBody>
                    <a:bodyPr/>
                    <a:lstStyle/>
                    <a:p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พิจารณากำหนดยุทธศาสตร์ นโยบาย แนวทาง เป้าหมาย </a:t>
                      </a:r>
                      <a:r>
                        <a:rPr lang="en-US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/>
                      </a:r>
                      <a:br>
                        <a:rPr lang="en-US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ให้คำปรึกษา และติดตามความก้าวหน้า</a:t>
                      </a:r>
                      <a:b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การดำเนินการพัฒนาระบบราชการของ ทอ.</a:t>
                      </a:r>
                      <a:endParaRPr lang="th-TH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29241" marB="2924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8983" name="ตัวยึดหมายเลขภาพนิ่ง 5"/>
          <p:cNvSpPr txBox="1">
            <a:spLocks/>
          </p:cNvSpPr>
          <p:nvPr/>
        </p:nvSpPr>
        <p:spPr bwMode="auto">
          <a:xfrm>
            <a:off x="6686550" y="6308725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 eaLnBrk="1" hangingPunct="1"/>
            <a:fld id="{92E16CF5-4D3E-476B-91E1-E74619DAB9E7}" type="slidenum">
              <a:rPr lang="en-US" altLang="en-US" sz="1800" b="1">
                <a:latin typeface="TH SarabunPSK" pitchFamily="34" charset="-34"/>
                <a:cs typeface="TH SarabunPSK" pitchFamily="34" charset="-34"/>
              </a:rPr>
              <a:pPr algn="r" eaLnBrk="1" hangingPunct="1"/>
              <a:t>7</a:t>
            </a:fld>
            <a:endParaRPr lang="th-TH" altLang="en-US" sz="1800" b="1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8984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6898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5" t="41161" r="28523" b="38327"/>
          <a:stretch>
            <a:fillRect/>
          </a:stretch>
        </p:blipFill>
        <p:spPr bwMode="auto">
          <a:xfrm>
            <a:off x="7456488" y="796925"/>
            <a:ext cx="1558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D75B-4BDE-4908-869C-99633F8A2B81}" type="slidenum">
              <a:rPr lang="en-US" altLang="en-US" smtClean="0"/>
              <a:pPr/>
              <a:t>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มุมมองด้านผู้มีส่วนได้ส่วนเสีย</a:t>
            </a:r>
          </a:p>
          <a:p>
            <a:pPr algn="ctr">
              <a:tabLst>
                <a:tab pos="228600" algn="l"/>
                <a:tab pos="593725" algn="l"/>
                <a:tab pos="1085850" algn="l"/>
                <a:tab pos="1692275" algn="l"/>
                <a:tab pos="2514600" algn="l"/>
              </a:tabLst>
            </a:pPr>
            <a:r>
              <a:rPr lang="th-TH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Stakeholders Perspective)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303584"/>
              </p:ext>
            </p:extLst>
          </p:nvPr>
        </p:nvGraphicFramePr>
        <p:xfrm>
          <a:off x="152400" y="1066800"/>
          <a:ext cx="8866187" cy="484663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33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2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66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ลำดับที่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เป้าประสงค์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 anchor="ctr"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ความเชื่อมโยงยุทธศาสตร์ และนโยบายหน่วยเหนือ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86"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th-TH" sz="19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แผนปฏิบัติราชการ ๔ ปี</a:t>
                      </a:r>
                      <a:r>
                        <a:rPr lang="th-TH" sz="1900" b="1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ทท.</a:t>
                      </a:r>
                      <a:endParaRPr lang="en-US" sz="19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๒๐ ปี ทอ.</a:t>
                      </a:r>
                      <a:endParaRPr lang="en-US" sz="20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A)</a:t>
                      </a:r>
                    </a:p>
                  </a:txBody>
                  <a:tcPr marL="91441" marR="91441" marT="45723" marB="45723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แผนแม่บท ทอ.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PLAN B)</a:t>
                      </a:r>
                    </a:p>
                  </a:txBody>
                  <a:tcPr marL="91441" marR="91441" marT="45723" marB="45723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6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สถาบันพระมหากษัตริย์ได้รับการพิทักษ์รักษา และเทิดทูนอย่างสมพระเกียรติ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๑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 ๑ 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22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กองทัพอากาศมีสมรรถนะและความพร้อมในการป้องกันประเทศ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 ๒ 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6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ประชาชน/กลุ่มเป้าหมาย/พื้นที่เป้าหมาย มีความมั่นคงปลอดภัยและสันติสุข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๓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 ๓ 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22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ผลประโยชน์แห่งชาติได้รับการคุ้มครองอย่างมีประสิทธิภาพ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๔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 ๔ 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22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๕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ประชาชน/กลุ่มเป้าหมาย/พื้นที่เป้าหมายได้รับการพัฒนา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18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๕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b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 smtClean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ยุทธศาสตร์</a:t>
                      </a: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 ๕ 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8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70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สี่เหลี่ยมผืนผ้า 1"/>
          <p:cNvSpPr>
            <a:spLocks noChangeArrowheads="1"/>
          </p:cNvSpPr>
          <p:nvPr/>
        </p:nvSpPr>
        <p:spPr bwMode="auto">
          <a:xfrm>
            <a:off x="0" y="201613"/>
            <a:ext cx="9144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สรุปตัวชี้วัดและกลยุทธ์</a:t>
            </a:r>
          </a:p>
          <a:p>
            <a:pPr algn="ctr"/>
            <a:r>
              <a:rPr lang="th-TH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ประเด็นยุทธศาสตร์แผนปฏิบัติราชการ ๔ ปี ทอ.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201426"/>
              </p:ext>
            </p:extLst>
          </p:nvPr>
        </p:nvGraphicFramePr>
        <p:xfrm>
          <a:off x="152400" y="1371600"/>
          <a:ext cx="8839200" cy="39322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0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3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302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ประเด็นยุทธศาสตร์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</a:p>
                    <a:p>
                      <a:pPr marL="0" indent="0"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ตัวชี้วัด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</a:p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กลยุทธ์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การพิทักษ์รักษาและเทิดทูนสถาบันพระมหากษัตริย์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๖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เสริมสร้างสมรรถนะและความพร้อมในการป้องกันประเทศ 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๔๗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๖๐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รักษาความมั่นคงของรัฐ 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3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๔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รักษาผลประโยชน์แห่งชาติ 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๕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๑๑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02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๕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สนับสนุนการขับเคลื่อนยุทธศาสตร์การพัฒนาประเทศของรัฐบาล 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37">
                <a:tc gridSpan="2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๕๙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๘๒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E0C0-89F2-48A9-929A-CE7DB0214588}" type="slidenum">
              <a:rPr lang="en-US" altLang="en-US" smtClean="0"/>
              <a:pPr/>
              <a:t>71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4576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4576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/>
          </p:cNvPr>
          <p:cNvSpPr txBox="1"/>
          <p:nvPr/>
        </p:nvSpPr>
        <p:spPr>
          <a:xfrm>
            <a:off x="214282" y="1031014"/>
            <a:ext cx="871543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คณะอนุกรรมการ</a:t>
            </a: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บริหารความเสี่ยงของ ทอ.</a:t>
            </a:r>
          </a:p>
        </p:txBody>
      </p:sp>
      <p:sp>
        <p:nvSpPr>
          <p:cNvPr id="11" name="TextBox 9">
            <a:extLst/>
          </p:cNvPr>
          <p:cNvSpPr txBox="1"/>
          <p:nvPr/>
        </p:nvSpPr>
        <p:spPr>
          <a:xfrm>
            <a:off x="204788" y="2217058"/>
            <a:ext cx="8724900" cy="707886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339850" indent="-10652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th-TH" sz="4000" b="1" dirty="0">
                <a:solidFill>
                  <a:srgbClr val="00003A"/>
                </a:solidFill>
                <a:latin typeface="TH SarabunPSK" pitchFamily="34" charset="-34"/>
                <a:cs typeface="TH SarabunPSK" pitchFamily="34" charset="-34"/>
              </a:rPr>
              <a:t>๓.๕  การบริหารความเสี่ยงของ ทอ.</a:t>
            </a:r>
          </a:p>
        </p:txBody>
      </p:sp>
      <p:sp>
        <p:nvSpPr>
          <p:cNvPr id="9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179388" y="3571875"/>
            <a:ext cx="8785225" cy="1512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thaiDist" eaLnBrk="1" hangingPunct="1">
              <a:spcBef>
                <a:spcPts val="0"/>
              </a:spcBef>
              <a:buClr>
                <a:srgbClr val="FFFFCC"/>
              </a:buClr>
              <a:buSzPct val="60000"/>
              <a:defRPr/>
            </a:pPr>
            <a:r>
              <a:rPr lang="th-TH" sz="3200" b="1" u="sng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200" b="1" kern="0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เพื่อกำหนดแนวทางการดำเนินงานด้านการบริหารความเสี่ยงของ ทอ.ในภาพรวม ติดตามประเมินผลการบริหารความเสี่ยงของ ทอ.และสรุปรายงานผลการดำเนินงานต่อประธาน ก.พ.ร.ทอ.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72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1628800"/>
            <a:ext cx="8305800" cy="2016696"/>
          </a:xfrm>
        </p:spPr>
        <p:txBody>
          <a:bodyPr/>
          <a:lstStyle/>
          <a:p>
            <a:pPr eaLnBrk="1" hangingPunct="1"/>
            <a:r>
              <a:rPr lang="th-TH" altLang="en-US" sz="2800" dirty="0" smtClean="0"/>
              <a:t/>
            </a:r>
            <a:br>
              <a:rPr lang="th-TH" altLang="en-US" sz="2800" dirty="0" smtClean="0"/>
            </a:b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กิจกรรมการให้ความรู้การจัดการความเสี่ยงทั่วทั้งองค์การ </a:t>
            </a:r>
            <a:b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อก.บริหารความเสี่ยงของ ทอ.และ </a:t>
            </a: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นขต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.ทอ. </a:t>
            </a:r>
            <a:b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ระหว่าง ๘ – ๙ มี.ค.๖๑  </a:t>
            </a:r>
            <a:b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ณ ห้องประชุมอาคารหอสมุดกองทัพอากาศ </a:t>
            </a:r>
            <a:b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โดยมี </a:t>
            </a: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พล.อ.อ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.ชาญฤทธิ์ พลิกานนท์  </a:t>
            </a: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ผช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.ผบ.ทอ.(สายงานกิจการพิเศษ) เป็นประธาน</a:t>
            </a:r>
            <a:b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altLang="en-US" sz="28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1466949" y="3933056"/>
            <a:ext cx="6129387" cy="2467630"/>
            <a:chOff x="1638370" y="4156802"/>
            <a:chExt cx="5573621" cy="2243884"/>
          </a:xfrm>
        </p:grpSpPr>
        <p:pic>
          <p:nvPicPr>
            <p:cNvPr id="246787" name="รูปภาพ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" t="9523" r="2333" b="6984"/>
            <a:stretch>
              <a:fillRect/>
            </a:stretch>
          </p:blipFill>
          <p:spPr bwMode="auto">
            <a:xfrm>
              <a:off x="1638370" y="5320686"/>
              <a:ext cx="1741441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788" name="รูปภาพ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9" t="13016" r="25003" b="6349"/>
            <a:stretch>
              <a:fillRect/>
            </a:stretch>
          </p:blipFill>
          <p:spPr bwMode="auto">
            <a:xfrm>
              <a:off x="1645941" y="4182974"/>
              <a:ext cx="173387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789" name="รูปภาพ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08" t="10161" r="12225" b="17355"/>
            <a:stretch>
              <a:fillRect/>
            </a:stretch>
          </p:blipFill>
          <p:spPr bwMode="auto">
            <a:xfrm>
              <a:off x="3518325" y="4156802"/>
              <a:ext cx="1800791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790" name="รูปภาพ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0" t="15237" r="2711" b="7619"/>
            <a:stretch>
              <a:fillRect/>
            </a:stretch>
          </p:blipFill>
          <p:spPr bwMode="auto">
            <a:xfrm>
              <a:off x="5436096" y="4156802"/>
              <a:ext cx="1775895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791" name="รูปภาพ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" t="8888" r="2615" b="6984"/>
            <a:stretch>
              <a:fillRect/>
            </a:stretch>
          </p:blipFill>
          <p:spPr bwMode="auto">
            <a:xfrm>
              <a:off x="3523084" y="5320686"/>
              <a:ext cx="180079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792" name="รูปภาพ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t="9525" r="2948" b="7526"/>
            <a:stretch>
              <a:fillRect/>
            </a:stretch>
          </p:blipFill>
          <p:spPr bwMode="auto">
            <a:xfrm>
              <a:off x="5390357" y="5320686"/>
              <a:ext cx="1775894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Line 4">
            <a:extLst/>
          </p:cNvPr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>
              <a:solidFill>
                <a:srgbClr val="FFFFFF"/>
              </a:solidFill>
            </a:endParaRPr>
          </a:p>
        </p:txBody>
      </p:sp>
      <p:sp>
        <p:nvSpPr>
          <p:cNvPr id="246794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46795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6" name="ตัวยึดหมายเลขภาพนิ่ง 5"/>
          <p:cNvSpPr txBox="1">
            <a:spLocks/>
          </p:cNvSpPr>
          <p:nvPr/>
        </p:nvSpPr>
        <p:spPr bwMode="auto">
          <a:xfrm>
            <a:off x="6686550" y="6381750"/>
            <a:ext cx="21336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/>
            <a:fld id="{CC4737AD-7128-49D9-90F1-E0B50B3C847F}" type="slidenum">
              <a:rPr lang="en-US" altLang="en-US" sz="18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pPr algn="r"/>
              <a:t>73</a:t>
            </a:fld>
            <a:endParaRPr lang="th-TH" altLang="en-US" sz="1800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6797" name="ตัวยึดเนื้อหา 2"/>
          <p:cNvSpPr txBox="1">
            <a:spLocks/>
          </p:cNvSpPr>
          <p:nvPr/>
        </p:nvSpPr>
        <p:spPr bwMode="auto">
          <a:xfrm>
            <a:off x="0" y="69215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ผลการดำเนินการปี </a:t>
            </a:r>
            <a:r>
              <a:rPr lang="th-TH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PSK" pitchFamily="34" charset="-34"/>
              </a:rPr>
              <a:t>๖๑</a:t>
            </a:r>
            <a:endParaRPr lang="th-TH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C934-550A-46EB-9615-A775DCAAC3E1}" type="slidenum">
              <a:rPr lang="th-TH" altLang="th-TH" smtClean="0"/>
              <a:pPr/>
              <a:t>73</a:t>
            </a:fld>
            <a:endParaRPr lang="th-TH" alt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ชื่อเรื่อง 1"/>
          <p:cNvSpPr>
            <a:spLocks noGrp="1"/>
          </p:cNvSpPr>
          <p:nvPr>
            <p:ph type="ctrTitle"/>
          </p:nvPr>
        </p:nvSpPr>
        <p:spPr>
          <a:xfrm>
            <a:off x="468313" y="1031874"/>
            <a:ext cx="8135937" cy="2037085"/>
          </a:xfrm>
        </p:spPr>
        <p:txBody>
          <a:bodyPr/>
          <a:lstStyle/>
          <a:p>
            <a:pPr eaLnBrk="1" hangingPunct="1"/>
            <a: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กิจกรรมการประชุมสัมมนาเชิงปฏิบัติการบริหารความเสี่ยง </a:t>
            </a:r>
            <a:b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อก.บริหารความเสี่ยงของ ทอ.</a:t>
            </a:r>
            <a: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ระหว่าง ๒๐ </a:t>
            </a:r>
            <a: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๒๒ มี.ค.๖๑ </a:t>
            </a:r>
            <a: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ณ โรงแรม </a:t>
            </a: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รอยัลฮิลส์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กอล์ฟ รี</a:t>
            </a: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สอร์ท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แอนด์สปา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จว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.นครนายก โดยมี </a:t>
            </a:r>
            <a:b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พล.อ.ท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.มานัต วงษ์วาทย์  รอง เสธ.ทอ.(ยก.)</a:t>
            </a:r>
            <a: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มอบนโยบายและแนวทางปฏิบัติ </a:t>
            </a:r>
            <a: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alt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altLang="en-US" sz="28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altLang="en-US" sz="2800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47811" name="รูปภาพ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22540" r="5803" b="26666"/>
          <a:stretch>
            <a:fillRect/>
          </a:stretch>
        </p:blipFill>
        <p:spPr bwMode="auto">
          <a:xfrm>
            <a:off x="1206500" y="5047382"/>
            <a:ext cx="36972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รูปภาพ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7778" r="2460" b="11662"/>
          <a:stretch>
            <a:fillRect/>
          </a:stretch>
        </p:blipFill>
        <p:spPr bwMode="auto">
          <a:xfrm>
            <a:off x="5457825" y="3469407"/>
            <a:ext cx="22844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3" name="รูปภาพ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11111" r="-99" b="9792"/>
          <a:stretch>
            <a:fillRect/>
          </a:stretch>
        </p:blipFill>
        <p:spPr bwMode="auto">
          <a:xfrm>
            <a:off x="5064125" y="5047382"/>
            <a:ext cx="26781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4" name="รูปภาพ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10794" r="15079" b="7936"/>
          <a:stretch>
            <a:fillRect/>
          </a:stretch>
        </p:blipFill>
        <p:spPr bwMode="auto">
          <a:xfrm>
            <a:off x="3241675" y="3469407"/>
            <a:ext cx="21351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5" name="รูปภาพ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9" t="11746" r="8182" b="9518"/>
          <a:stretch>
            <a:fillRect/>
          </a:stretch>
        </p:blipFill>
        <p:spPr bwMode="auto">
          <a:xfrm>
            <a:off x="1206500" y="3469407"/>
            <a:ext cx="19827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4">
            <a:extLst/>
          </p:cNvPr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>
              <a:solidFill>
                <a:srgbClr val="FFFFFF"/>
              </a:solidFill>
            </a:endParaRPr>
          </a:p>
        </p:txBody>
      </p:sp>
      <p:sp>
        <p:nvSpPr>
          <p:cNvPr id="247817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47818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9" name="ตัวยึดหมายเลขภาพนิ่ง 5"/>
          <p:cNvSpPr txBox="1">
            <a:spLocks/>
          </p:cNvSpPr>
          <p:nvPr/>
        </p:nvSpPr>
        <p:spPr bwMode="auto">
          <a:xfrm>
            <a:off x="6686550" y="6334125"/>
            <a:ext cx="21336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/>
            <a:fld id="{859D87C0-A257-44EA-A19D-42695D8B1717}" type="slidenum">
              <a:rPr lang="en-US" altLang="en-US" sz="18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pPr algn="r"/>
              <a:t>74</a:t>
            </a:fld>
            <a:endParaRPr lang="th-TH" altLang="en-US" sz="1800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C934-550A-46EB-9615-A775DCAAC3E1}" type="slidenum">
              <a:rPr lang="th-TH" altLang="th-TH" smtClean="0"/>
              <a:pPr/>
              <a:t>74</a:t>
            </a:fld>
            <a:endParaRPr lang="th-TH" alt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382588" y="980728"/>
            <a:ext cx="8366125" cy="1736725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th-TH" sz="2800" dirty="0"/>
              <a:t/>
            </a:r>
            <a:br>
              <a:rPr lang="th-TH" sz="2800" dirty="0"/>
            </a:br>
            <a:r>
              <a:rPr lang="th-TH" sz="2800" dirty="0"/>
              <a:t/>
            </a:r>
            <a:br>
              <a:rPr lang="th-TH" sz="2800" dirty="0"/>
            </a:br>
            <a:r>
              <a:rPr lang="th-TH" sz="2800" dirty="0"/>
              <a:t/>
            </a:r>
            <a:br>
              <a:rPr lang="th-TH" sz="2800" dirty="0"/>
            </a:b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กิจกรรมการประชุมสัมมนาเชิงปฏิบัติการบริหารความเสี่ยงของ นขต.ทอ.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ระหว่าง ๕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๘ มิ.ย.๖๑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ณ โรงแรม อยุธยา แกรนด์ โฮเต็ล จว.พระนครศรีอยุธยา โดยมี</a:t>
            </a:r>
            <a:b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พล.อ.อ.ชาญฤทธิ์ พลิกานนท์  ผช.ผบ.ทอ.(สายงานกิจการพิเศษ) เป็น</a:t>
            </a:r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ประธาน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800" dirty="0">
                <a:latin typeface="TH SarabunPSK" pitchFamily="34" charset="-34"/>
                <a:cs typeface="TH SarabunPSK" pitchFamily="34" charset="-34"/>
              </a:rPr>
            </a:br>
            <a:endParaRPr lang="th-TH" sz="2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48835" name="รูปภาพ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23499" r="-110" b="12334"/>
          <a:stretch>
            <a:fillRect/>
          </a:stretch>
        </p:blipFill>
        <p:spPr bwMode="auto">
          <a:xfrm>
            <a:off x="495300" y="4437832"/>
            <a:ext cx="25384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6" name="รูปภาพ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15556" r="3189" b="22145"/>
          <a:stretch>
            <a:fillRect/>
          </a:stretch>
        </p:blipFill>
        <p:spPr bwMode="auto">
          <a:xfrm>
            <a:off x="3216275" y="2924944"/>
            <a:ext cx="2655888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รูปภาพ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 r="1759" b="14922"/>
          <a:stretch>
            <a:fillRect/>
          </a:stretch>
        </p:blipFill>
        <p:spPr bwMode="auto">
          <a:xfrm>
            <a:off x="446088" y="2924944"/>
            <a:ext cx="25876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รูปภาพ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t="16190" r="2711" b="13251"/>
          <a:stretch>
            <a:fillRect/>
          </a:stretch>
        </p:blipFill>
        <p:spPr bwMode="auto">
          <a:xfrm>
            <a:off x="3216275" y="4437832"/>
            <a:ext cx="26558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9" name="รูปภาพ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 r="4475" b="7936"/>
          <a:stretch>
            <a:fillRect/>
          </a:stretch>
        </p:blipFill>
        <p:spPr bwMode="auto">
          <a:xfrm>
            <a:off x="6100763" y="4437832"/>
            <a:ext cx="25892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0" name="รูปภาพ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1" t="2820" r="1494" b="35114"/>
          <a:stretch>
            <a:fillRect/>
          </a:stretch>
        </p:blipFill>
        <p:spPr bwMode="auto">
          <a:xfrm>
            <a:off x="6100763" y="2924944"/>
            <a:ext cx="2589212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4">
            <a:extLst/>
          </p:cNvPr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>
              <a:solidFill>
                <a:srgbClr val="FFFFFF"/>
              </a:solidFill>
            </a:endParaRPr>
          </a:p>
        </p:txBody>
      </p:sp>
      <p:sp>
        <p:nvSpPr>
          <p:cNvPr id="248842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48843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4" name="ตัวยึดหมายเลขภาพนิ่ง 5"/>
          <p:cNvSpPr txBox="1">
            <a:spLocks/>
          </p:cNvSpPr>
          <p:nvPr/>
        </p:nvSpPr>
        <p:spPr bwMode="auto">
          <a:xfrm>
            <a:off x="6686550" y="6308725"/>
            <a:ext cx="21336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/>
            <a:fld id="{C31D96CD-13A7-4462-AE82-50CA334039E0}" type="slidenum">
              <a:rPr lang="en-US" altLang="en-US" sz="18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pPr algn="r"/>
              <a:t>75</a:t>
            </a:fld>
            <a:endParaRPr lang="th-TH" altLang="en-US" sz="1800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C934-550A-46EB-9615-A775DCAAC3E1}" type="slidenum">
              <a:rPr lang="th-TH" altLang="th-TH" smtClean="0"/>
              <a:pPr/>
              <a:t>75</a:t>
            </a:fld>
            <a:endParaRPr lang="th-TH" alt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76200" y="981075"/>
            <a:ext cx="8959850" cy="719138"/>
          </a:xfrm>
        </p:spPr>
        <p:txBody>
          <a:bodyPr/>
          <a:lstStyle/>
          <a:p>
            <a:pPr eaLnBrk="1" hangingPunct="1">
              <a:defRPr/>
            </a:pPr>
            <a:r>
              <a:rPr lang="th-TH" sz="3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การนำผลประเมินความเสี่ยงของ ทอ.ไปใช้ประโยชน์</a:t>
            </a:r>
            <a:endParaRPr lang="th-TH" sz="4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itle 1">
            <a:extLst/>
          </p:cNvPr>
          <p:cNvSpPr txBox="1">
            <a:spLocks/>
          </p:cNvSpPr>
          <p:nvPr/>
        </p:nvSpPr>
        <p:spPr bwMode="auto">
          <a:xfrm>
            <a:off x="384175" y="1700212"/>
            <a:ext cx="8435975" cy="388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 anchor="b" anchorCtr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826294" algn="l"/>
                <a:tab pos="1053465" algn="l"/>
                <a:tab pos="1373505" algn="l"/>
                <a:tab pos="1813560" algn="l"/>
              </a:tabLst>
              <a:defRPr/>
            </a:pPr>
            <a:r>
              <a:rPr lang="th-TH" spc="-8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๑.  นำผลการวิเคราะห์ความเสี่ยงในภาพรวมทั่วทั้งองค์การ ไปใช้ประกอบการทบทวน </a:t>
            </a:r>
            <a:r>
              <a:rPr lang="th-TH" spc="-8" dirty="0" smtClean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/>
            </a:r>
            <a:br>
              <a:rPr lang="th-TH" spc="-8" dirty="0" smtClean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pc="-8" dirty="0" smtClean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แผน</a:t>
            </a:r>
            <a:r>
              <a:rPr lang="th-TH" spc="-8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ยุทธศาสตร์ ทอ.๒๐ ปี และแผนแม่บท เพื่อกำหนดค่าเป้าหมายและ</a:t>
            </a:r>
            <a:r>
              <a:rPr lang="th-TH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ปรับปรุงแผนงาน/  โครงการ ตามกรอบเวลาที่เหมาะสม โดยมุ่งเน้นสู่ความสำเร็จตามวิสัยทัศน์</a:t>
            </a:r>
            <a:r>
              <a:rPr lang="th-TH" spc="-8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ทอ.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826294" algn="l"/>
                <a:tab pos="1053465" algn="l"/>
                <a:tab pos="1373505" algn="l"/>
                <a:tab pos="1813560" algn="l"/>
              </a:tabLst>
              <a:defRPr/>
            </a:pPr>
            <a:endParaRPr lang="th-TH" spc="-8" dirty="0">
              <a:latin typeface="Verdana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675323" algn="l"/>
                <a:tab pos="826294" algn="l"/>
                <a:tab pos="1053465" algn="l"/>
              </a:tabLst>
              <a:defRPr/>
            </a:pPr>
            <a:r>
              <a:rPr lang="th-TH" spc="-8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๒.  นำผลการวิเคราะห์ความเสี่ยงทั้งภาพรวมและภาพย่อย ๕ ด้านครอบคลุมทั้ง ๓ ระดับ (ยุทธศาสตร์/กระบวนงาน/โครงการ) ไปใช้</a:t>
            </a:r>
            <a:r>
              <a:rPr lang="th-TH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กำหนดกรอบแนวทาง เพื่อออกมาตรการควบคุมและกำหนดกิจกรรมควบคุมภายใน</a:t>
            </a:r>
            <a:endParaRPr lang="en-US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826294" algn="l"/>
                <a:tab pos="1053465" algn="l"/>
                <a:tab pos="1373505" algn="l"/>
                <a:tab pos="1813560" algn="l"/>
              </a:tabLst>
              <a:defRPr/>
            </a:pP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9861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49863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5FCC0-F2A9-4FC2-BA92-F810FDD8E679}" type="slidenum">
              <a:rPr lang="en-US" altLang="en-US" smtClean="0"/>
              <a:pPr/>
              <a:t>76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396875" y="865188"/>
            <a:ext cx="9118600" cy="476250"/>
          </a:xfrm>
        </p:spPr>
        <p:txBody>
          <a:bodyPr/>
          <a:lstStyle/>
          <a:p>
            <a:pPr eaLnBrk="1" hangingPunct="1">
              <a:defRPr/>
            </a:pPr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แนวทางการปฏิบัติการบริหารความเสี่ยงของ </a:t>
            </a:r>
            <a:r>
              <a:rPr lang="th-TH" sz="32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ทอ.ปี ๖๒</a:t>
            </a:r>
            <a:endParaRPr lang="th-TH" sz="4000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itle 1">
            <a:extLst/>
          </p:cNvPr>
          <p:cNvSpPr txBox="1">
            <a:spLocks/>
          </p:cNvSpPr>
          <p:nvPr/>
        </p:nvSpPr>
        <p:spPr bwMode="auto">
          <a:xfrm>
            <a:off x="403225" y="1412875"/>
            <a:ext cx="852011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 anchor="b" anchorCtr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675323" algn="l"/>
                <a:tab pos="826294" algn="l"/>
                <a:tab pos="1053465" algn="l"/>
              </a:tabLst>
              <a:defRPr/>
            </a:pPr>
            <a:r>
              <a:rPr lang="th-TH" b="1" spc="-8" dirty="0">
                <a:solidFill>
                  <a:srgbClr val="FFFF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๑. จร.ทอ. </a:t>
            </a:r>
            <a:r>
              <a:rPr lang="th-TH" spc="-8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ดำเนินการตรวจการบริหารความเสี่ยงของ นขต.ทอ.อย่างต่อเนื่อง ให้เป็นไป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675323" algn="l"/>
                <a:tab pos="826294" algn="l"/>
                <a:tab pos="1053465" algn="l"/>
              </a:tabLst>
              <a:defRPr/>
            </a:pPr>
            <a:r>
              <a:rPr lang="th-TH" spc="-8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ตามแนวทางและความต้องการของ คณอก.</a:t>
            </a:r>
            <a:r>
              <a:rPr lang="th-TH" spc="-45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บริหารความเสี่ยง</a:t>
            </a:r>
            <a:r>
              <a:rPr lang="th-TH" dirty="0">
                <a:solidFill>
                  <a:srgbClr val="FFFF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 ทอ.</a:t>
            </a:r>
            <a:endParaRPr lang="en-US" sz="2400" dirty="0">
              <a:solidFill>
                <a:srgbClr val="FFFFFF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spc="-8" dirty="0">
                <a:solidFill>
                  <a:srgbClr val="FFFF00"/>
                </a:solidFill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๒. สตน.ทอ. </a:t>
            </a:r>
            <a:r>
              <a:rPr lang="th-TH" spc="-8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เป็นที่ปรึกษาและให้ความรู้</a:t>
            </a:r>
            <a:r>
              <a:rPr lang="th-TH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การประเมินระบบควบคุมภายใน และแผน</a:t>
            </a:r>
            <a:r>
              <a:rPr lang="th-TH" spc="-23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บริหาร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pc="-23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ความเสี่ยงแก่ผู้บริหารหน่วย หน่วยหัวหน้าสายวิทยาการ และ นขต.ทอ. โดยการปรับ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pc="-23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แบบฟอร์มการรายงาน</a:t>
            </a:r>
            <a:r>
              <a:rPr lang="th-TH" spc="-15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ให้สอดคล้องกับความเสี่ยง ๕ ด้าน ตามที่ คณอก.บริหารความ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pc="-15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เสี่ยงของ ทอ.กำหนด สรุปผลการตรวจความถูกต้อง</a:t>
            </a:r>
            <a:r>
              <a:rPr lang="th-TH" spc="-23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ตามแบบฟอร์มการรายงาน ติดตาม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pc="-23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ทวงถามตามกรอบเวลา วิเคราะห์สรุปผลการขึ้นทะเบียนความเสี่ยง แผนบริหาร</a:t>
            </a:r>
            <a:r>
              <a:rPr lang="th-TH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ความเสี่ยง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pc="-15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และผลการดำเนินการบริหารความเสี่ยงของ นขต.ทอ. </a:t>
            </a:r>
            <a:r>
              <a:rPr lang="th-TH" spc="-8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ครอบคลุมทุกส่วนราชการตาม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pc="-8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โครงสร้าง ทอ. รายงาน</a:t>
            </a:r>
            <a:r>
              <a:rPr lang="th-TH" spc="-15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ให้ ผบช.และ คณอก.</a:t>
            </a:r>
            <a:r>
              <a:rPr lang="th-TH" spc="-45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บริหารความเสี่ยง</a:t>
            </a:r>
            <a:r>
              <a:rPr lang="th-TH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ของ ทอ.ทราบ ภายใน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ต.ค.ของทุกปี</a:t>
            </a:r>
            <a:endParaRPr lang="th-TH" sz="2400" dirty="0">
              <a:latin typeface="Verdana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๓. นขต.ทอ.และ นกข. </a:t>
            </a:r>
            <a:r>
              <a:rPr lang="th-TH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ดำเนินการและให้การสนับสนุนตามที่ คณอก.บริหารความ</a:t>
            </a:r>
            <a:r>
              <a:rPr lang="th-TH" dirty="0" smtClean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เสี่ยง</a:t>
            </a:r>
            <a:br>
              <a:rPr lang="th-TH" dirty="0" smtClean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dirty="0" smtClean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    ของ ทอ.</a:t>
            </a:r>
            <a:r>
              <a:rPr lang="th-TH" dirty="0">
                <a:latin typeface="Verdana"/>
                <a:ea typeface="Times New Roman" panose="02020603050405020304" pitchFamily="18" charset="0"/>
                <a:cs typeface="TH SarabunPSK" panose="020B0500040200020003" pitchFamily="34" charset="-34"/>
              </a:rPr>
              <a:t>กำหนด</a:t>
            </a:r>
            <a:endParaRPr lang="th-TH" dirty="0">
              <a:solidFill>
                <a:srgbClr val="FFFF00"/>
              </a:solidFill>
              <a:latin typeface="Verdana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250885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0887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5FCC0-F2A9-4FC2-BA92-F810FDD8E679}" type="slidenum">
              <a:rPr lang="en-US" altLang="en-US" smtClean="0"/>
              <a:pPr/>
              <a:t>77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/>
          </p:cNvPr>
          <p:cNvSpPr txBox="1"/>
          <p:nvPr/>
        </p:nvSpPr>
        <p:spPr>
          <a:xfrm>
            <a:off x="0" y="785609"/>
            <a:ext cx="9144000" cy="1205458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146572" indent="-940594" algn="ctr" eaLnBrk="1" fontAlgn="auto" hangingPunct="1">
              <a:spcBef>
                <a:spcPts val="450"/>
              </a:spcBef>
              <a:spcAft>
                <a:spcPts val="450"/>
              </a:spcAft>
              <a:defRPr/>
            </a:pP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แผนการจัดกิจกรรม คณอก.บริหารความเสี่ยงของ ทอ.</a:t>
            </a:r>
          </a:p>
          <a:p>
            <a:pPr marL="1146572" indent="-940594" algn="ctr" eaLnBrk="1" fontAlgn="auto" hangingPunct="1">
              <a:spcBef>
                <a:spcPts val="450"/>
              </a:spcBef>
              <a:spcAft>
                <a:spcPts val="450"/>
              </a:spcAft>
              <a:defRPr/>
            </a:pP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พ.ศ.๒๕๖๒</a:t>
            </a:r>
            <a:endParaRPr lang="th-TH" sz="3200" b="1" dirty="0">
              <a:solidFill>
                <a:srgbClr val="DADADA">
                  <a:lumMod val="1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Table 3">
            <a:extLst/>
          </p:cNvPr>
          <p:cNvGraphicFramePr>
            <a:graphicFrameLocks noGrp="1"/>
          </p:cNvGraphicFramePr>
          <p:nvPr/>
        </p:nvGraphicFramePr>
        <p:xfrm>
          <a:off x="0" y="2060575"/>
          <a:ext cx="9144002" cy="394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10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23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46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3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92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82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63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279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184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2859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5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กิจกรรม/ห้วงเวลาปฏิบัติ</a:t>
                      </a:r>
                      <a:endParaRPr lang="th-TH" sz="15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ปีงบประมาณ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พ.ศ.</a:t>
                      </a:r>
                      <a:r>
                        <a:rPr lang="th-TH" sz="1500" b="1" baseline="0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๒๕๖๒</a:t>
                      </a:r>
                      <a:endParaRPr lang="th-TH" sz="15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9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ต.ค.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พ.ย.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ธ.ค.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ม.ค.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ก.พ.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มี.ค.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เม.ย.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พ.ค.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มิ.ย.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ก.ค.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ส.ค.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ผลลัพธ์</a:t>
                      </a:r>
                    </a:p>
                  </a:txBody>
                  <a:tcPr marL="0" marR="0" marT="0" marB="0" anchor="ctr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795"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๑</a:t>
                      </a:r>
                      <a:r>
                        <a:rPr lang="en-US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การประชุมทบทวนบทบาทหน้าที่</a:t>
                      </a:r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algn="l" fontAlgn="t"/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คณอก.บริหารความเสี่ยงของ ทอ.</a:t>
                      </a: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5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th-TH" sz="1500" b="1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๒๖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500" b="0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kumimoji="0" lang="th-TH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คณอก.ฯ คณท.ฯ </a:t>
                      </a:r>
                      <a:br>
                        <a:rPr kumimoji="0" lang="th-TH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มีความเข้าใจ </a:t>
                      </a:r>
                    </a:p>
                    <a:p>
                      <a:pPr algn="ctr" fontAlgn="t"/>
                      <a:r>
                        <a:rPr lang="th-TH" sz="1500" b="1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</a:t>
                      </a:r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บทบาทหน้าที่</a:t>
                      </a:r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15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๒</a:t>
                      </a:r>
                      <a:r>
                        <a:rPr lang="en-US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การให้ความรู้การจัดการความเสี่ยงทั่วทั้งองค์การ คณอก.บริหารความเสี่ยงของ ทอ. และ นขต.ทอ.</a:t>
                      </a:r>
                      <a:endParaRPr lang="th-TH" sz="1500" b="1" i="0" u="sng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dirty="0">
                        <a:solidFill>
                          <a:srgbClr val="080808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200000"/>
                        </a:lnSpc>
                      </a:pP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๒๘</a:t>
                      </a:r>
                      <a:r>
                        <a:rPr lang="en-US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- </a:t>
                      </a:r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๒๙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สำรอง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0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คณอก.ฯ คณท.ฯ และ </a:t>
                      </a:r>
                      <a:b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นขต.ทอ.</a:t>
                      </a:r>
                      <a:b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มีความรู้ /เข้าใจ</a:t>
                      </a: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991"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๓.</a:t>
                      </a: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kern="1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การประชุมสัมมนาเชิงปฏิบัติการบริหารความเสี่ยงของ คณอก.บริหารความเสี่ยงของ ทอ.และ นขต.ทอ.(</a:t>
                      </a:r>
                      <a:r>
                        <a:rPr lang="en-US" sz="1500" b="1" kern="1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RM </a:t>
                      </a:r>
                      <a:r>
                        <a:rPr lang="th-TH" sz="1500" b="1" kern="1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 ระดับ) ยุทธศาสตร์/กระบวนงาน/โครงการ</a:t>
                      </a:r>
                      <a:br>
                        <a:rPr lang="th-TH" sz="1500" b="1" kern="100" baseline="0" dirty="0">
                          <a:solidFill>
                            <a:srgbClr val="080808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endParaRPr lang="th-TH" sz="1500" b="1" i="0" u="sng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00066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๑๔ -๑๗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สำรอง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th-TH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คณอก.ฯ คณท.ฯ และ </a:t>
                      </a:r>
                      <a:br>
                        <a:rPr kumimoji="0" lang="th-TH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kumimoji="0" lang="th-TH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นขต.ทอ.</a:t>
                      </a:r>
                      <a:br>
                        <a:rPr kumimoji="0" lang="th-TH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มีความเข้าใจ ปฏิบัติได้ถูกต้อง</a:t>
                      </a: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393"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๔.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การประชุมสรุปผลการประเมินความเสี่ยงทั่วทั้งองค์การ</a:t>
                      </a:r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โดย คณอก.บริหารความเสี่ยงของ ทอ.</a:t>
                      </a:r>
                      <a:endParaRPr lang="th-TH" sz="1500" b="1" i="0" u="sng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๒๕</a:t>
                      </a:r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-๒๖</a:t>
                      </a:r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สำรอง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500" b="1" i="0" u="none" strike="noStrike" dirty="0">
                        <a:solidFill>
                          <a:srgbClr val="080808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การประเมินความเสี่ยงของ</a:t>
                      </a:r>
                      <a:r>
                        <a:rPr lang="th-TH" sz="1500" b="1" i="0" u="none" strike="noStrike" baseline="0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ทอ.การมีส่วนร่วม ครบถ้วน ถูกต้อง ทันเวลา</a:t>
                      </a:r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500" b="1" i="0" u="none" strike="noStrike" dirty="0">
                          <a:solidFill>
                            <a:srgbClr val="080808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และมีหลักฐานเชิงประจักษ์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3028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3029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303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6C1D-B4EF-471F-9AB9-AD4EB6217B2A}" type="slidenum">
              <a:rPr lang="en-US" altLang="en-US" smtClean="0"/>
              <a:pPr/>
              <a:t>78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395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395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8" name="ตัวยึดเนื้อหา 2"/>
          <p:cNvSpPr txBox="1">
            <a:spLocks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ข้อขัดข้องและข้อเสนอแนะ</a:t>
            </a: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3959" name="TextBox 14"/>
          <p:cNvSpPr txBox="1">
            <a:spLocks noChangeArrowheads="1"/>
          </p:cNvSpPr>
          <p:nvPr/>
        </p:nvSpPr>
        <p:spPr bwMode="auto">
          <a:xfrm>
            <a:off x="844550" y="3359150"/>
            <a:ext cx="725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ไม่มี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79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71011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ตาราง 5">
            <a:extLst/>
          </p:cNvPr>
          <p:cNvGraphicFramePr>
            <a:graphicFrameLocks noGrp="1"/>
          </p:cNvGraphicFramePr>
          <p:nvPr/>
        </p:nvGraphicFramePr>
        <p:xfrm>
          <a:off x="123825" y="855663"/>
          <a:ext cx="8929688" cy="56689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90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9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1689">
                <a:tc gridSpan="2">
                  <a:txBody>
                    <a:bodyPr/>
                    <a:lstStyle/>
                    <a:p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</a:t>
                      </a:r>
                      <a:r>
                        <a:rPr lang="th-TH" sz="32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๑. คณ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อก.ติดตามและกำกับดูแลการดำเนินการ</a:t>
                      </a:r>
                      <a:b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พัฒนาคุณภาพการบริหารจัดการภาครัฐของ ทอ. </a:t>
                      </a:r>
                      <a:b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(</a:t>
                      </a:r>
                      <a:r>
                        <a:rPr lang="en-US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Steering Committee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)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3742" marB="3374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84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ประธาน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3742" marB="33742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รอง.เสธ.ทอ.(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กพ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.)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3742" marB="3374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065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เลขานุการ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3742" marB="33742"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ผอ.</a:t>
                      </a:r>
                      <a:r>
                        <a:rPr lang="th-TH" sz="32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สพร.</a:t>
                      </a:r>
                      <a:r>
                        <a:rPr lang="th-TH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ทอ.</a:t>
                      </a:r>
                      <a:endParaRPr lang="en-GB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3742" marB="3374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224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rgbClr val="0000CC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อำนาจหน้าที่</a:t>
                      </a:r>
                      <a:endParaRPr lang="en-GB" sz="3200" b="1" dirty="0">
                        <a:solidFill>
                          <a:srgbClr val="0000CC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T="33742" marB="33742"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r>
                        <a:rPr lang="th-TH" sz="32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กำหนดนโยบาย</a:t>
                      </a:r>
                      <a:r>
                        <a:rPr lang="th-TH" sz="32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ติดตาม กำกับดูแลการดำเนินการ  พัฒนาคุณภาพการบริหารจัดการภาครัฐของ ทอ.(</a:t>
                      </a:r>
                      <a:r>
                        <a:rPr lang="en-US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PMQA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)</a:t>
                      </a:r>
                      <a:b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r>
                        <a:rPr lang="th-TH" sz="32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 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ส่งเสริม สนับสนุน และให้คำปรึกษาแนะนำ</a:t>
                      </a:r>
                      <a:r>
                        <a:rPr lang="th-TH" sz="32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0" indent="0"/>
                      <a:r>
                        <a:rPr lang="th-TH" sz="32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  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แต่งตั้ง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คณะทำงานพัฒนาคุณภาพการบริหารจัดการภาครัฐ</a:t>
                      </a:r>
                      <a:b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ของ ทอ.(</a:t>
                      </a:r>
                      <a:r>
                        <a:rPr lang="en-US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Working Team</a:t>
                      </a:r>
                      <a:r>
                        <a:rPr lang="th-TH" sz="32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)</a:t>
                      </a:r>
                      <a:endParaRPr lang="th-TH" sz="32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T="33742" marB="3374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1028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102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858838"/>
            <a:ext cx="1560513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3508-04A5-44FD-8CAF-60EAEB00462E}" type="slidenum">
              <a:rPr lang="en-US" altLang="en-US" smtClean="0"/>
              <a:pPr/>
              <a:t>8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4979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498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395536" y="2420888"/>
            <a:ext cx="8438026" cy="707886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1339850" indent="-10652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th-TH" sz="4000" b="1" dirty="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๓.๖ การควบคุมภายใน ทอ.</a:t>
            </a:r>
          </a:p>
        </p:txBody>
      </p:sp>
      <p:sp>
        <p:nvSpPr>
          <p:cNvPr id="254985" name="ตัวยึดเนื้อหา 2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204788" y="3365500"/>
            <a:ext cx="87249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FFFF00"/>
              </a:buClr>
              <a:buSzPct val="75000"/>
            </a:pPr>
            <a:endParaRPr lang="en-US" altLang="en-US" sz="4000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9">
            <a:extLst/>
          </p:cNvPr>
          <p:cNvSpPr txBox="1"/>
          <p:nvPr/>
        </p:nvSpPr>
        <p:spPr>
          <a:xfrm>
            <a:off x="214282" y="1031014"/>
            <a:ext cx="871543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268288" algn="ctr" eaLnBrk="1" hangingPunct="1">
              <a:defRPr/>
            </a:pP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คณะอนุกรรมการ</a:t>
            </a: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ควบคุมภายใน ทอ.</a:t>
            </a:r>
          </a:p>
        </p:txBody>
      </p:sp>
      <p:sp>
        <p:nvSpPr>
          <p:cNvPr id="12" name="ตัวยึดเนื้อหา 2">
            <a:hlinkClick r:id="rId3" action="ppaction://hlinkpres?slideindex=1&amp;slidetitle="/>
            <a:extLst/>
          </p:cNvPr>
          <p:cNvSpPr txBox="1">
            <a:spLocks/>
          </p:cNvSpPr>
          <p:nvPr/>
        </p:nvSpPr>
        <p:spPr>
          <a:xfrm>
            <a:off x="179388" y="4149725"/>
            <a:ext cx="8724900" cy="7080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4" action="ppaction://hlinkpres?slideindex=1&amp;slidetitle="/>
              </a:rPr>
              <a:t>การดำเนินการ</a:t>
            </a:r>
            <a:endParaRPr lang="th-TH" sz="40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80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6003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600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ตัวยึดเนื้อหา 2"/>
          <p:cNvSpPr txBox="1">
            <a:spLocks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สรุปผลการดำเนินการ ปี ๖๑</a:t>
            </a: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279970" y="1908175"/>
            <a:ext cx="8972550" cy="4400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เมื่อ ๒๓ เม.ย.๖๑ เรียน ผลการดำเนินงานตามแผนการปรับปรุงการควบคุมภายใน ทอ.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งวด ๖ เดือนแรก (๑ ต.ค.๖๐ - ๓๑ มี.ค.๖๑) ให้ ผบ.ทอ.ทราบ</a:t>
            </a:r>
          </a:p>
          <a:p>
            <a:pPr eaLnBrk="1" hangingPunct="1">
              <a:defRPr/>
            </a:pPr>
            <a:endParaRPr lang="th-TH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เมื่อ พ.ค.๖๑ มีหนังสือเสนอ </a:t>
            </a:r>
            <a:r>
              <a:rPr lang="th-TH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ทอ.วางระบบควบคุมภายในปี ๖๑ และทำการ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ประเมินผล พร้อมทั้งจัดทำรายงานการควบคุมภายในปี ๖๑ เพื่อส่งให้ </a:t>
            </a:r>
            <a:r>
              <a:rPr lang="th-TH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สปช.</a:t>
            </a: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ทอ.ภายใน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๑๔ ก.ย.๖๑</a:t>
            </a:r>
          </a:p>
          <a:p>
            <a:pPr eaLnBrk="1" hangingPunct="1">
              <a:defRPr/>
            </a:pPr>
            <a:endParaRPr lang="th-TH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เมื่อ ต.ค.๖๑ ได้ติดตามและรวบรวมรายงานจาก </a:t>
            </a:r>
            <a:r>
              <a:rPr lang="th-TH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ทอ. เป็น รายงานการควบคุม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ภายใน ทอ. เสนอ สตน.ทอ.ตรวจทาน แล้ว นำเรียน ผบ.ทอ.เพื่อขออนุมัติ พร้อมลง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ลายมือชื่อเสนอ กรมบัญชีกลาง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81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7027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7028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ตัวยึดเนื้อหา 2"/>
          <p:cNvSpPr txBox="1">
            <a:spLocks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ข้อขัดข้องและข้อเสนอแนะ</a:t>
            </a:r>
            <a:endParaRPr lang="th-TH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7031" name="TextBox 14"/>
          <p:cNvSpPr txBox="1">
            <a:spLocks noChangeArrowheads="1"/>
          </p:cNvSpPr>
          <p:nvPr/>
        </p:nvSpPr>
        <p:spPr bwMode="auto">
          <a:xfrm>
            <a:off x="844550" y="3359150"/>
            <a:ext cx="725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ไม่มี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82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8051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8052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ตัวยึดเนื้อหา 2"/>
          <p:cNvSpPr txBox="1">
            <a:spLocks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แผนการดำเนินการ ปี ๖๒</a:t>
            </a:r>
          </a:p>
        </p:txBody>
      </p:sp>
      <p:sp>
        <p:nvSpPr>
          <p:cNvPr id="8" name="TextBox 7">
            <a:extLst/>
          </p:cNvPr>
          <p:cNvSpPr txBox="1"/>
          <p:nvPr/>
        </p:nvSpPr>
        <p:spPr>
          <a:xfrm>
            <a:off x="427038" y="2349500"/>
            <a:ext cx="8431212" cy="2246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ทำรายงาน ผลการดำเนินงานตามแผนการปรับปรุงการควบคุมภายใน ทอ.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งวด ๖ เดือนแรก (๑ ต.ค.๖๑ - ๓๑ มี.ค.๖๒) ให้ ผบ.ทอ.ทราบ</a:t>
            </a:r>
          </a:p>
          <a:p>
            <a:pPr eaLnBrk="1" hangingPunct="1">
              <a:defRPr/>
            </a:pPr>
            <a:endParaRPr lang="th-TH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ประมาณ พ.ค.๖๒ จะมีหนังสือเสนอ </a:t>
            </a:r>
            <a:r>
              <a:rPr lang="th-TH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นขต.</a:t>
            </a: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ทอ.วางระบบควบคุมภายในปี ๖๒ และ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รายงานผลการควบคุมภายในปี ๖๒ เพื่อส่งให้ </a:t>
            </a:r>
            <a:r>
              <a:rPr lang="th-TH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สปช.</a:t>
            </a:r>
            <a:r>
              <a:rPr lang="th-TH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ทอ.ภายใน ๑๓ ก.ย.๖๒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DF3B-864F-48BB-8549-C5C70F397488}" type="slidenum">
              <a:rPr lang="en-US" altLang="en-US" smtClean="0"/>
              <a:pPr/>
              <a:t>83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59075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9076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323528" y="2590047"/>
            <a:ext cx="8438026" cy="707886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th-TH" sz="4000" b="1" dirty="0">
                <a:solidFill>
                  <a:srgbClr val="080808"/>
                </a:solidFill>
                <a:latin typeface="TH SarabunPSK" pitchFamily="34" charset="-34"/>
                <a:cs typeface="TH SarabunPSK" pitchFamily="34" charset="-34"/>
              </a:rPr>
              <a:t>  ๓.๗  วัฒนธรรมองค์กร ทอ.</a:t>
            </a:r>
          </a:p>
        </p:txBody>
      </p:sp>
      <p:sp>
        <p:nvSpPr>
          <p:cNvPr id="8" name="ตัวยึดเนื้อหา 2">
            <a:hlinkClick r:id="rId3" action="ppaction://hlinkpres?slideindex=1&amp;slidetitle="/>
            <a:extLst/>
          </p:cNvPr>
          <p:cNvSpPr txBox="1">
            <a:spLocks/>
          </p:cNvSpPr>
          <p:nvPr/>
        </p:nvSpPr>
        <p:spPr>
          <a:xfrm>
            <a:off x="179388" y="4149725"/>
            <a:ext cx="8724900" cy="7080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4" action="ppaction://hlinkpres?slideindex=1&amp;slidetitle="/>
              </a:rPr>
              <a:t>การดำเนินการ</a:t>
            </a:r>
            <a:endParaRPr lang="th-TH" sz="40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>
            <a:extLst/>
          </p:cNvPr>
          <p:cNvSpPr txBox="1"/>
          <p:nvPr/>
        </p:nvSpPr>
        <p:spPr>
          <a:xfrm>
            <a:off x="214282" y="1031014"/>
            <a:ext cx="871543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/>
          <a:p>
            <a:pPr marL="268288" algn="ctr" eaLnBrk="1" hangingPunct="1">
              <a:defRPr/>
            </a:pPr>
            <a:r>
              <a:rPr lang="th-TH" sz="4000" b="1" dirty="0" smtClean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คณะอนุกรรมการ</a:t>
            </a:r>
            <a:r>
              <a:rPr lang="th-TH" sz="4000" b="1" dirty="0">
                <a:solidFill>
                  <a:srgbClr val="DADADA">
                    <a:lumMod val="10000"/>
                  </a:srgbClr>
                </a:solidFill>
                <a:latin typeface="TH SarabunPSK" pitchFamily="34" charset="-34"/>
                <a:cs typeface="TH SarabunPSK" pitchFamily="34" charset="-34"/>
              </a:rPr>
              <a:t>วัฒนธรรมองค์กร ทอ.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F379-E9FD-45C8-8DC3-336BA7E051BC}" type="slidenum">
              <a:rPr lang="en-US" altLang="en-US" smtClean="0"/>
              <a:pPr/>
              <a:t>84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FFFFFF"/>
              </a:solidFill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785813" y="357188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2560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55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76200" y="1425575"/>
            <a:ext cx="9296400" cy="2384425"/>
          </a:xfrm>
        </p:spPr>
        <p:txBody>
          <a:bodyPr/>
          <a:lstStyle/>
          <a:p>
            <a:pPr eaLnBrk="1" hangingPunct="1">
              <a:defRPr/>
            </a:pP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สรุปผลการดำเนินการ </a:t>
            </a:r>
            <a:r>
              <a:rPr lang="th-TH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คณ</a:t>
            </a: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อก.วัฒนธรรมองค์กร ทอ.</a:t>
            </a:r>
            <a:b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ประจำปี </a:t>
            </a: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๖๑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218B-243C-4254-9BE4-F8BE15D449E0}" type="slidenum">
              <a:rPr lang="en-US" smtClean="0">
                <a:solidFill>
                  <a:srgbClr val="FFFFFF"/>
                </a:solidFill>
              </a:rPr>
              <a:pPr/>
              <a:t>85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ประธานอนุกรรมการวัฒนธรรมองค์กร ทอ.</a:t>
            </a:r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/>
          <a:srcRect l="9843" t="42698" r="74800" b="22303"/>
          <a:stretch/>
        </p:blipFill>
        <p:spPr>
          <a:xfrm>
            <a:off x="3167844" y="1417638"/>
            <a:ext cx="280831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กล่องข้อความ 5"/>
          <p:cNvSpPr txBox="1">
            <a:spLocks noChangeArrowheads="1"/>
          </p:cNvSpPr>
          <p:nvPr/>
        </p:nvSpPr>
        <p:spPr bwMode="auto">
          <a:xfrm>
            <a:off x="2328863" y="5203825"/>
            <a:ext cx="4486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พล.อ.ท.สุทธิพันธุ์  ต่ายทอง</a:t>
            </a:r>
          </a:p>
          <a:p>
            <a:pPr algn="ctr"/>
            <a:r>
              <a:rPr lang="th-TH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รองเสนาธิการทหารอากาศ สายงานกำลังพล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A970D-8EEF-4B5D-B5BC-7E218B00D083}" type="slidenum">
              <a:rPr lang="en-US" smtClean="0">
                <a:solidFill>
                  <a:srgbClr val="FFFFFF"/>
                </a:solidFill>
              </a:rPr>
              <a:pPr/>
              <a:t>86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9050"/>
            <a:ext cx="9144000" cy="106203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th-TH" sz="4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กรอบแนวคิดการดำเนินการ</a:t>
            </a:r>
            <a:r>
              <a:rPr lang="th-TH" sz="4200" b="1" spc="-1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เสริมสร้างวัฒนธรรมองค์กร ทอ.</a:t>
            </a:r>
            <a:endParaRPr lang="th-TH" sz="4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ไดอะแกรม 3">
            <a:extLst/>
          </p:cNvPr>
          <p:cNvGraphicFramePr/>
          <p:nvPr/>
        </p:nvGraphicFramePr>
        <p:xfrm>
          <a:off x="939969" y="1953441"/>
          <a:ext cx="5932870" cy="4009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700" name="กล่องข้อความ 4"/>
          <p:cNvSpPr txBox="1">
            <a:spLocks noChangeArrowheads="1"/>
          </p:cNvSpPr>
          <p:nvPr/>
        </p:nvSpPr>
        <p:spPr bwMode="auto">
          <a:xfrm>
            <a:off x="30163" y="2055813"/>
            <a:ext cx="273367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A : </a:t>
            </a:r>
            <a:r>
              <a:rPr lang="th-TH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ความเป็นทหารอากาศ</a:t>
            </a:r>
            <a:endParaRPr lang="en-US" b="1">
              <a:solidFill>
                <a:srgbClr val="92D05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en-US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I  : </a:t>
            </a:r>
            <a:r>
              <a:rPr lang="th-TH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ความซื่อสัตย์และ</a:t>
            </a:r>
          </a:p>
          <a:p>
            <a:pPr eaLnBrk="1" hangingPunct="1"/>
            <a:r>
              <a:rPr lang="th-TH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    ความจงรักภักดี</a:t>
            </a:r>
            <a:endParaRPr lang="en-US" b="1">
              <a:solidFill>
                <a:srgbClr val="92D05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en-US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R : </a:t>
            </a:r>
            <a:r>
              <a:rPr lang="th-TH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ความรับผิดชอบ</a:t>
            </a:r>
            <a:endParaRPr lang="th-TH" sz="2400" b="1">
              <a:solidFill>
                <a:srgbClr val="92D05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701" name="กล่องข้อความ 5"/>
          <p:cNvSpPr txBox="1">
            <a:spLocks noChangeArrowheads="1"/>
          </p:cNvSpPr>
          <p:nvPr/>
        </p:nvSpPr>
        <p:spPr bwMode="auto">
          <a:xfrm>
            <a:off x="5576888" y="2324100"/>
            <a:ext cx="35671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นโยบายด้านรัฐ สังคม สิ่งแวดล้อม</a:t>
            </a:r>
          </a:p>
          <a:p>
            <a:pPr eaLnBrk="1" hangingPunct="1"/>
            <a:r>
              <a:rPr lang="th-TH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นโยบายด้านผู้รับบริการและ</a:t>
            </a:r>
          </a:p>
          <a:p>
            <a:pPr eaLnBrk="1" hangingPunct="1"/>
            <a:r>
              <a:rPr lang="th-TH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               ผู้มีส่วนได้ส่วนเสีย</a:t>
            </a:r>
          </a:p>
          <a:p>
            <a:pPr eaLnBrk="1" hangingPunct="1"/>
            <a:r>
              <a:rPr lang="th-TH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นโยบายด้านองค์การ</a:t>
            </a:r>
          </a:p>
          <a:p>
            <a:pPr eaLnBrk="1" hangingPunct="1"/>
            <a:r>
              <a:rPr lang="th-TH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 นโยบายด้านผู้ปฏิบัติงาน</a:t>
            </a:r>
          </a:p>
        </p:txBody>
      </p:sp>
      <p:sp>
        <p:nvSpPr>
          <p:cNvPr id="29702" name="กล่องข้อความ 6"/>
          <p:cNvSpPr txBox="1">
            <a:spLocks noChangeArrowheads="1"/>
          </p:cNvSpPr>
          <p:nvPr/>
        </p:nvSpPr>
        <p:spPr bwMode="auto">
          <a:xfrm>
            <a:off x="477838" y="5861050"/>
            <a:ext cx="73294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ปฏิบัติตามมาตรฐานงาน</a:t>
            </a:r>
            <a:r>
              <a:rPr lang="en-US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 +</a:t>
            </a:r>
            <a:r>
              <a:rPr lang="th-TH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 เต็มใจให้บริการ </a:t>
            </a:r>
            <a:r>
              <a:rPr lang="en-US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เต็มใจช่วยเหลือผู้อื่น/สังคม</a:t>
            </a:r>
            <a:r>
              <a:rPr lang="en-US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eaLnBrk="1" hangingPunct="1"/>
            <a:r>
              <a:rPr lang="en-US" b="1">
                <a:solidFill>
                  <a:srgbClr val="9DC3E6"/>
                </a:solidFill>
                <a:latin typeface="TH SarabunPSK" pitchFamily="34" charset="-34"/>
                <a:cs typeface="TH SarabunPSK" pitchFamily="34" charset="-34"/>
              </a:rPr>
              <a:t>                    [Service Mind]                     [Public Mind]</a:t>
            </a:r>
            <a:endParaRPr lang="th-TH" b="1">
              <a:solidFill>
                <a:srgbClr val="9DC3E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703" name="กล่องข้อความ 7"/>
          <p:cNvSpPr txBox="1">
            <a:spLocks noChangeArrowheads="1"/>
          </p:cNvSpPr>
          <p:nvPr/>
        </p:nvSpPr>
        <p:spPr bwMode="auto">
          <a:xfrm>
            <a:off x="1263650" y="1117600"/>
            <a:ext cx="69445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นโยบาย ผบ.ทอ. และ นโยบายรัฐบาล (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PMQA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/โปร่งใส)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87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92213"/>
          </a:xfrm>
          <a:solidFill>
            <a:schemeClr val="tx2">
              <a:lumMod val="25000"/>
            </a:schemeClr>
          </a:solidFill>
        </p:spPr>
        <p:txBody>
          <a:bodyPr/>
          <a:lstStyle/>
          <a:p>
            <a:pPr algn="l">
              <a:defRPr/>
            </a:pPr>
            <a:r>
              <a:rPr lang="th-TH" sz="4000" b="1" dirty="0">
                <a:solidFill>
                  <a:srgbClr val="FFFF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แผนเสริมสร้างวัฒนธรรมองค์กร ทอ. พ.ศ.๒๕๖๑ - ๒๕๖๒</a:t>
            </a:r>
            <a:endParaRPr lang="th-TH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454150"/>
            <a:ext cx="9144000" cy="492283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th-TH" sz="3500" b="1" dirty="0">
                <a:solidFill>
                  <a:srgbClr val="FF99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เป้าหมาย</a:t>
            </a:r>
            <a:endParaRPr lang="en-US" sz="3500" b="1" dirty="0">
              <a:solidFill>
                <a:srgbClr val="FF99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กำลังพลกองทัพอากาศแสดงพฤติกรรมและมีทัศนคติ</a:t>
            </a:r>
            <a:r>
              <a:rPr lang="th-TH" sz="35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ตามแผนเสริมสร้างวัฒนธรรมองค์กร ทอ.(พ.ศ.๒๕๖๑ - ๒๕๖๒)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มากกว่าร้อยละ ๗๐ ภายในปี ๖๒</a:t>
            </a:r>
          </a:p>
          <a:p>
            <a:pPr>
              <a:defRPr/>
            </a:pPr>
            <a:r>
              <a:rPr lang="th-TH" sz="3500" b="1" dirty="0">
                <a:solidFill>
                  <a:srgbClr val="FF99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ตัวชี้วัดความสำเร็จ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๑. </a:t>
            </a:r>
            <a:r>
              <a:rPr lang="th-TH" sz="3500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ระดับความสำเร็จของการ</a:t>
            </a:r>
            <a:r>
              <a:rPr lang="th-TH" sz="3500" b="1" u="sng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จัดทำแผน</a:t>
            </a:r>
            <a:r>
              <a:rPr lang="th-TH" sz="3500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เสริมสร้างวัฒนธรรมองค์กรของ ทอ.</a:t>
            </a:r>
            <a:br>
              <a:rPr lang="th-TH" sz="3500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500" b="1" spc="-8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นขต</a:t>
            </a:r>
            <a:r>
              <a:rPr lang="th-TH" sz="3500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.ทอ.)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ได้อย่างถูกต้อง ครบถ้วน </a:t>
            </a:r>
            <a:r>
              <a:rPr lang="th-TH" sz="35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มากกว่าร้อยละ ๘๐ ภายในปี ๖๒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	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๒. </a:t>
            </a:r>
            <a:r>
              <a:rPr lang="th-TH" sz="3500" b="1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ระดับความสำเร็จของการ</a:t>
            </a:r>
            <a:r>
              <a:rPr lang="th-TH" sz="3500" b="1" u="sng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ดำเนินการตามแผน</a:t>
            </a:r>
            <a:r>
              <a:rPr lang="th-TH" sz="3500" b="1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เสริมสร้างวัฒนธรรมองค์กร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 ทอ. </a:t>
            </a:r>
            <a:r>
              <a:rPr lang="th-TH" sz="3500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500" b="1" spc="-8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นขต</a:t>
            </a:r>
            <a:r>
              <a:rPr lang="th-TH" sz="3500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.ทอ.)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ในหน่วยงาน </a:t>
            </a:r>
            <a:r>
              <a:rPr lang="th-TH" sz="35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มากกว่าร้อยละ ๗๐ ภายในปี ๖๒</a:t>
            </a:r>
            <a:endParaRPr lang="en-US" sz="35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	๓. ร้อยละของหน่วยงานที่กำลังพลมี</a:t>
            </a:r>
            <a:r>
              <a:rPr lang="th-TH" sz="35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การปรับเปลี่ยนพฤติกรรม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ตามกลยุทธ์          การเสริมสร้างวัฒนธรรมองค์กร ทอ. </a:t>
            </a:r>
            <a:r>
              <a:rPr lang="th-TH" sz="3500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500" b="1" spc="-8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นขต</a:t>
            </a:r>
            <a:r>
              <a:rPr lang="th-TH" sz="3500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.ทอ.)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มากกว่าร้อยละ ๖๐ ภายในปี ๖๒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latin typeface="TH SarabunPSK"/>
              <a:ea typeface="Calibri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th-TH" dirty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20041" r="54318" b="10707"/>
          <a:stretch>
            <a:fillRect/>
          </a:stretch>
        </p:blipFill>
        <p:spPr bwMode="auto">
          <a:xfrm>
            <a:off x="8172450" y="866775"/>
            <a:ext cx="779463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88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6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749734938"/>
              </p:ext>
            </p:extLst>
          </p:nvPr>
        </p:nvGraphicFramePr>
        <p:xfrm>
          <a:off x="1619672" y="1412776"/>
          <a:ext cx="655272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1192213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 algn="l">
              <a:defRPr/>
            </a:pPr>
            <a:r>
              <a:rPr lang="th-TH" sz="4000" b="1" kern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แผนเสริมสร้างวัฒนธรรมองค์กร ทอ. พ.ศ.๒๕๖๑ - ๒๕๖๒</a:t>
            </a:r>
            <a:endParaRPr lang="th-TH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89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Line 4"/>
          <p:cNvSpPr>
            <a:spLocks noChangeShapeType="1"/>
          </p:cNvSpPr>
          <p:nvPr/>
        </p:nvSpPr>
        <p:spPr bwMode="auto">
          <a:xfrm>
            <a:off x="0" y="64135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73059" name="Text Box 6"/>
          <p:cNvSpPr txBox="1">
            <a:spLocks noChangeArrowheads="1"/>
          </p:cNvSpPr>
          <p:nvPr/>
        </p:nvSpPr>
        <p:spPr bwMode="auto">
          <a:xfrm>
            <a:off x="785813" y="257175"/>
            <a:ext cx="425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173060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08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ตาราง 8">
            <a:extLst/>
          </p:cNvPr>
          <p:cNvGraphicFramePr>
            <a:graphicFrameLocks noGrp="1"/>
          </p:cNvGraphicFramePr>
          <p:nvPr/>
        </p:nvGraphicFramePr>
        <p:xfrm>
          <a:off x="20638" y="692150"/>
          <a:ext cx="9072562" cy="61055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6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3941">
                <a:tc gridSpan="3"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คณะทำงานพัฒนาคุณภาพการบริหารจัดการภาครัฐของ ทอ.</a:t>
                      </a:r>
                    </a:p>
                    <a:p>
                      <a:pPr algn="ctr"/>
                      <a:r>
                        <a:rPr lang="th-TH" sz="28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(</a:t>
                      </a:r>
                      <a:r>
                        <a:rPr lang="en-US" sz="28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Working Team</a:t>
                      </a:r>
                      <a:r>
                        <a:rPr lang="th-TH" sz="28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)</a:t>
                      </a:r>
                      <a:endParaRPr lang="th-TH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T="22513" marB="22513"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T="32790" marB="32790"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T="32790" marB="3279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2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คณะทำงาน</a:t>
                      </a:r>
                    </a:p>
                  </a:txBody>
                  <a:tcPr marT="22513" marB="22513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หน.คณะทำงาน</a:t>
                      </a:r>
                    </a:p>
                  </a:txBody>
                  <a:tcPr marT="22513" marB="22513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คณท.และเลขานุการ</a:t>
                      </a:r>
                    </a:p>
                  </a:txBody>
                  <a:tcPr marT="22513" marB="22513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969">
                <a:tc>
                  <a:txBody>
                    <a:bodyPr/>
                    <a:lstStyle/>
                    <a:p>
                      <a:pPr marL="514350" marR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๑. การนำองค์การ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รอง จก.ยก.ทอ.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กนผ.สนผ.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ยก.ทอ.</a:t>
                      </a:r>
                    </a:p>
                  </a:txBody>
                  <a:tcPr marT="22513" marB="225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rgbClr val="0000CC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๒. การวางแผนเชิงยุทธศาสตร์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รอง จก.ยก.ทอ.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กนผ.สนผ.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ยก.ทอ.</a:t>
                      </a:r>
                    </a:p>
                  </a:txBody>
                  <a:tcPr marT="22513" marB="225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394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๓. การให้ความสำคัญกับผู้รับบริการ</a:t>
                      </a:r>
                      <a:b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</a:b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   และผู้มีส่วนได้ส่วนเสีย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รอง จก.ยก.ทอ.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กนผ.สนผ.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ยก.ทอ.</a:t>
                      </a:r>
                    </a:p>
                  </a:txBody>
                  <a:tcPr marT="22513" marB="225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96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0000CC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๔. การวัด การวิเคราะห์ และการจัดการความรู้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รอง 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จก.ก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พ.ทอ.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ผอ.กคพ.สปพ.ก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พ.ทอ.</a:t>
                      </a:r>
                    </a:p>
                  </a:txBody>
                  <a:tcPr marT="22513" marB="225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96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๕. การมุ่งเน้นบุคลากร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รอง 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จก.ก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พ.ทอ.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กนผ.สนพ.ก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พ.ทอ.</a:t>
                      </a:r>
                    </a:p>
                  </a:txBody>
                  <a:tcPr marT="22513" marB="225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96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0000CC"/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๖. การมุ่งเน้นระบบการปฏิบัติการ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เสธ.ค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ปอ.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กว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ก.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คป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อ.</a:t>
                      </a:r>
                    </a:p>
                  </a:txBody>
                  <a:tcPr marT="22513" marB="225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0969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๗. ผลลัพธ์การดำเนินการ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 ผอ.</a:t>
                      </a:r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สพร.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ทอ.</a:t>
                      </a:r>
                    </a:p>
                  </a:txBody>
                  <a:tcPr marT="22513" marB="22513"/>
                </a:tc>
                <a:tc>
                  <a:txBody>
                    <a:bodyPr/>
                    <a:lstStyle/>
                    <a:p>
                      <a:r>
                        <a:rPr lang="th-TH" sz="28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ผอ.กผป.สพ</a:t>
                      </a:r>
                      <a:r>
                        <a:rPr lang="th-TH" sz="28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H SarabunPSK" pitchFamily="34" charset="-34"/>
                          <a:ea typeface="Tahoma" pitchFamily="34" charset="0"/>
                          <a:cs typeface="TH SarabunPSK" pitchFamily="34" charset="-34"/>
                        </a:rPr>
                        <a:t>ร.ทอ.</a:t>
                      </a:r>
                    </a:p>
                  </a:txBody>
                  <a:tcPr marT="22513" marB="225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3102" name="ตัวยึดหมายเลขภาพนิ่ง 5"/>
          <p:cNvSpPr txBox="1">
            <a:spLocks/>
          </p:cNvSpPr>
          <p:nvPr/>
        </p:nvSpPr>
        <p:spPr bwMode="auto">
          <a:xfrm>
            <a:off x="6732588" y="6308725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r" eaLnBrk="1" hangingPunct="1"/>
            <a:fld id="{AA2AB89F-0A04-4FAF-A03E-4D51EDA3783F}" type="slidenum">
              <a:rPr lang="en-US" altLang="en-US" sz="2000" b="1">
                <a:solidFill>
                  <a:srgbClr val="161616"/>
                </a:solidFill>
                <a:latin typeface="TH SarabunPSK" pitchFamily="34" charset="-34"/>
                <a:cs typeface="TH SarabunPSK" pitchFamily="34" charset="-34"/>
              </a:rPr>
              <a:pPr algn="r" eaLnBrk="1" hangingPunct="1"/>
              <a:t>9</a:t>
            </a:fld>
            <a:endParaRPr lang="th-TH" altLang="en-US" sz="2000" b="1">
              <a:solidFill>
                <a:srgbClr val="16161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D3508-04A5-44FD-8CAF-60EAEB00462E}" type="slidenum">
              <a:rPr lang="en-US" altLang="en-US" smtClean="0"/>
              <a:pPr/>
              <a:t>9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81979" y="1460500"/>
            <a:ext cx="9026525" cy="463708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จัดประชุม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คณ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อก.วัฒนธรรมองค์กร ทอ.ครั้งที่ ๑ และ ครั้งที่ ๒</a:t>
            </a:r>
          </a:p>
          <a:p>
            <a:pPr>
              <a:spcBef>
                <a:spcPct val="0"/>
              </a:spcBef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จัดทำแผนเสริมสร้างวัฒนธรรมองค์กร ทอ.พ.ศ.๒๕๖๑ – ๒๕๖๒</a:t>
            </a:r>
          </a:p>
          <a:p>
            <a:pPr>
              <a:spcBef>
                <a:spcPct val="0"/>
              </a:spcBef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จัดโครงการการประชุมสัมมนาแนวทางการปลูกฝังค่านิยมหลักของ ทอ.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“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การขับเคลื่อนสู่การปฏิบัติในหน่วยงานเพื่อมุ่งสู่วัฒนธรรมองค์กร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เข้มแข็ง” เมื่อ  ๒๐ ธ.ค.๖๐</a:t>
            </a:r>
          </a:p>
          <a:p>
            <a:pPr>
              <a:spcBef>
                <a:spcPct val="0"/>
              </a:spcBef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จัดประชุมสัมมนาแนวทางการเสริมสร้างวัฒนธรรมองค์กร ทอ. เมื่อ ๒ มี.ค.๖๑</a:t>
            </a:r>
          </a:p>
          <a:p>
            <a:pPr>
              <a:spcBef>
                <a:spcPct val="0"/>
              </a:spcBef>
            </a:pPr>
            <a:r>
              <a:rPr lang="th-TH" b="1" dirty="0" smtClean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 จัดการประชุมสัมมนาแนวทางการปลูกฝังค่านิยมหลักของ ทอ. ครั้งที่ ๒</a:t>
            </a:r>
            <a:br>
              <a:rPr lang="th-TH" b="1" dirty="0" smtClean="0">
                <a:latin typeface="TH SarabunPSK" pitchFamily="34" charset="-34"/>
                <a:ea typeface="Calibri" pitchFamily="34" charset="0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 เมื่อ ๒๒ มิ.ย.๖๑</a:t>
            </a:r>
            <a:endParaRPr lang="en-US" b="1" dirty="0" smtClean="0">
              <a:latin typeface="TH SarabunPSK" pitchFamily="34" charset="-34"/>
              <a:ea typeface="Calibri" pitchFamily="34" charset="0"/>
              <a:cs typeface="TH SarabunPSK" pitchFamily="34" charset="-34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รายงานผลการดำเนินการประจำปี ๖๑ ตามแผนการเสริมสร้างวัฒนธรรม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องค์กร ทอ.พ.ศ.๒๕๖๑ - ๒๕๖๒</a:t>
            </a:r>
          </a:p>
        </p:txBody>
      </p:sp>
      <p:sp>
        <p:nvSpPr>
          <p:cNvPr id="5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สรุปผลการดำเนินการ คณอก.วัฒนธรรมองค์กร ทอ.ปี ๖๑</a:t>
            </a:r>
            <a:endParaRPr lang="th-TH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34B4-F47E-441D-BC33-07EE399E8E15}" type="slidenum">
              <a:rPr lang="en-US" smtClean="0">
                <a:solidFill>
                  <a:srgbClr val="FFFFFF"/>
                </a:solidFill>
              </a:rPr>
              <a:pPr/>
              <a:t>90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4288"/>
            <a:ext cx="9156700" cy="173355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โครงการการ</a:t>
            </a:r>
            <a:r>
              <a:rPr lang="th-TH" sz="36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ประชุมสัมมนาแนว</a:t>
            </a:r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ทางการปลูกฝังค่านิยมหลักของ ทอ. “บูรณาการ</a:t>
            </a:r>
            <a:r>
              <a:rPr lang="th-TH" sz="3600" b="1" spc="-9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ขับเคลื่อนสู่การปฏิบัติใน</a:t>
            </a:r>
            <a:r>
              <a:rPr lang="th-TH" sz="3600" b="1" spc="-90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                                         เพื่อ</a:t>
            </a:r>
            <a:r>
              <a:rPr lang="th-TH" sz="3600" b="1" spc="-9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มุ่งสู่วัฒนธรรมองค์กรเข้มแข็ง”</a:t>
            </a:r>
            <a:endParaRPr lang="th-TH" sz="36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73050" y="2081213"/>
            <a:ext cx="8870950" cy="3840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b="1" spc="-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เมื่อ  ๒๐ ธ.ค.๖๐ ณ ห้องบุษราคัม หอประชุม ทอ. โดยมี ผบ.ทอ.เป็นประธาน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814638"/>
            <a:ext cx="25542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814638"/>
            <a:ext cx="25527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699000"/>
            <a:ext cx="2554288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4725988"/>
            <a:ext cx="2552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13380" r="5469" b="11890"/>
          <a:stretch>
            <a:fillRect/>
          </a:stretch>
        </p:blipFill>
        <p:spPr bwMode="auto">
          <a:xfrm>
            <a:off x="6045200" y="2814638"/>
            <a:ext cx="2605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4749800"/>
            <a:ext cx="260508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91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9144000" cy="10842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th-TH" b="1" spc="-10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ประชุมสัมมนา</a:t>
            </a:r>
            <a:r>
              <a:rPr lang="th-TH" b="1" spc="-100" dirty="0">
                <a:solidFill>
                  <a:srgbClr val="FFFF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แนวทางการเสริมสร้างวัฒนธรรมองค์กร ทอ.</a:t>
            </a:r>
            <a:endParaRPr lang="th-TH" b="1" spc="-10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490663"/>
            <a:ext cx="8791575" cy="4351337"/>
          </a:xfrm>
        </p:spPr>
        <p:txBody>
          <a:bodyPr/>
          <a:lstStyle/>
          <a:p>
            <a:pPr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เมื่อ </a:t>
            </a:r>
            <a:r>
              <a:rPr lang="th-TH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๒ มี.ค.๖๑ โดยมี รอง เสธ.ทอ.(สายงานกำลังพล) เป็นประธาน          </a:t>
            </a:r>
            <a:endParaRPr lang="th-TH" b="1" dirty="0" smtClean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ณ </a:t>
            </a:r>
            <a:r>
              <a:rPr lang="th-TH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ห้องประชุมหอสมุด ทอ. </a:t>
            </a:r>
            <a:endParaRPr lang="en-US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867025"/>
            <a:ext cx="246856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854325"/>
            <a:ext cx="2484437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867025"/>
            <a:ext cx="2300287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700588"/>
            <a:ext cx="24685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700588"/>
            <a:ext cx="24796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00588"/>
            <a:ext cx="230028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92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-12700" y="-26988"/>
            <a:ext cx="9156700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th-TH" b="1" spc="-17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ประชุมสัมมนาแนวทางการปลูกฝังค่านิยมหลักของ ทอ. ครั้งที่ ๒</a:t>
            </a:r>
            <a:endParaRPr lang="th-TH" b="1" spc="-17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49238" y="1636713"/>
            <a:ext cx="8894762" cy="4351337"/>
          </a:xfrm>
        </p:spPr>
        <p:txBody>
          <a:bodyPr/>
          <a:lstStyle/>
          <a:p>
            <a:pPr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spc="-8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เมื่อ ๒๒ มิ.ย.๖๑ ณ ห้องบรรยาย บก.ทอ. โดยมี รอง เสธ.ทอ.(สายงานกำลังพล) </a:t>
            </a:r>
            <a:r>
              <a:rPr lang="th-TH" b="1" spc="-5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เป็นประธาน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914650"/>
            <a:ext cx="23098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2908300"/>
            <a:ext cx="22907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708525"/>
            <a:ext cx="236378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4733925"/>
            <a:ext cx="2311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4730750"/>
            <a:ext cx="23907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914650"/>
            <a:ext cx="23907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93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01600" y="1919288"/>
            <a:ext cx="8940800" cy="493871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๑. </a:t>
            </a:r>
            <a:r>
              <a:rPr lang="th-TH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ระดับความสำเร็จของการ</a:t>
            </a:r>
            <a:r>
              <a:rPr lang="th-TH" b="1" u="sng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จัดทำแผน</a:t>
            </a:r>
            <a:r>
              <a:rPr lang="th-TH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เสริมสร้างวัฒนธรรมองค์กรของ ทอ.</a:t>
            </a:r>
            <a:br>
              <a:rPr lang="th-TH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spc="-8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นขต</a:t>
            </a:r>
            <a:r>
              <a:rPr lang="th-TH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.ทอ.)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ได้อย่างถูกต้อง ครบถ้วน </a:t>
            </a:r>
            <a:r>
              <a:rPr lang="th-TH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๙๗.๗๓</a:t>
            </a:r>
            <a:endParaRPr lang="en-US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	๒. </a:t>
            </a:r>
            <a:r>
              <a:rPr lang="th-TH" b="1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r>
              <a:rPr lang="th-TH" b="1" spc="-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ะดับความสำเร็จของการ</a:t>
            </a:r>
            <a:r>
              <a:rPr lang="th-TH" b="1" u="sng" spc="-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ดำเนินการตามแผน</a:t>
            </a:r>
            <a:r>
              <a:rPr lang="th-TH" b="1" spc="-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เสริมสร้างวัฒนธรรมองค์กรของ ทอ. </a:t>
            </a:r>
            <a:r>
              <a:rPr lang="th-TH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spc="-8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นขต</a:t>
            </a:r>
            <a:r>
              <a:rPr lang="th-TH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.ทอ.)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ในหน่วยงาน </a:t>
            </a:r>
            <a:r>
              <a:rPr lang="th-TH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๙๗.๗๓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- มี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นขต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.ทอ.และส่วนราชการ จัดทำโครงการ/กิจกรรม และรายงานผลการดำเนินการตามแผนฯ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๒๔๓ โครงการ/กิจกรรม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๓. ร้อยละของหน่วยงานที่กำลังพลมี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การปรับเปลี่ยนพฤติกรรม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ตามกลยุทธ์ การเสริมสร้างวัฒนธรรมองค์กร ทอ. </a:t>
            </a:r>
            <a:r>
              <a:rPr lang="th-TH" b="1" spc="-8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(นขต.ทอ.)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มากกว่าร้อยละ ๖๐ ภายในปี ๖๒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อยู่ระหว่างดำเนินการ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latin typeface="TH SarabunPSK"/>
              <a:ea typeface="Calibri"/>
            </a:endParaRPr>
          </a:p>
          <a:p>
            <a:pPr>
              <a:defRPr/>
            </a:pPr>
            <a:endParaRPr lang="th-TH" dirty="0"/>
          </a:p>
        </p:txBody>
      </p:sp>
      <p:sp>
        <p:nvSpPr>
          <p:cNvPr id="4" name="ชื่อเรื่อง 1">
            <a:extLst/>
          </p:cNvPr>
          <p:cNvSpPr txBox="1">
            <a:spLocks/>
          </p:cNvSpPr>
          <p:nvPr/>
        </p:nvSpPr>
        <p:spPr>
          <a:xfrm>
            <a:off x="0" y="0"/>
            <a:ext cx="9144000" cy="181133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h-TH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ผลความสำเร็จตาม</a:t>
            </a:r>
            <a:r>
              <a:rPr lang="th-TH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ตัวชี้วัด</a:t>
            </a:r>
            <a:br>
              <a:rPr lang="th-TH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</a:t>
            </a:r>
            <a:r>
              <a:rPr lang="th-TH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แผนการเสริมสร้างวัฒนธรรม</a:t>
            </a:r>
            <a:r>
              <a:rPr lang="th-TH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องค์กรของ </a:t>
            </a:r>
            <a:r>
              <a:rPr lang="th-TH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ทอ.ปี ๖๑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94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/>
          </p:cNvPr>
          <p:cNvSpPr txBox="1">
            <a:spLocks/>
          </p:cNvSpPr>
          <p:nvPr/>
        </p:nvSpPr>
        <p:spPr>
          <a:xfrm>
            <a:off x="0" y="0"/>
            <a:ext cx="9144000" cy="12239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th-TH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ผลการดำเนินการตามแผน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h-TH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การเสริมสร้างวัฒนธรรมองค์การของ ทอ.ปี ๖๑</a:t>
            </a:r>
          </a:p>
        </p:txBody>
      </p:sp>
      <p:sp>
        <p:nvSpPr>
          <p:cNvPr id="46083" name="กล่องข้อความ 1"/>
          <p:cNvSpPr txBox="1">
            <a:spLocks noChangeArrowheads="1"/>
          </p:cNvSpPr>
          <p:nvPr/>
        </p:nvSpPr>
        <p:spPr bwMode="auto">
          <a:xfrm>
            <a:off x="177800" y="6138863"/>
            <a:ext cx="8940800" cy="585787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b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หน่วยที่ทำครบทุกกลยุทธ์ย่อยสมบูรณ์แบบ จำนวน ๒๕ หน่วย ร้อยละ ๕๖.๘๒</a:t>
            </a:r>
          </a:p>
        </p:txBody>
      </p:sp>
      <p:graphicFrame>
        <p:nvGraphicFramePr>
          <p:cNvPr id="7" name="Diagram 6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2670418263"/>
              </p:ext>
            </p:extLst>
          </p:nvPr>
        </p:nvGraphicFramePr>
        <p:xfrm>
          <a:off x="1979712" y="1412776"/>
          <a:ext cx="5400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/>
          </p:cNvPr>
          <p:cNvSpPr/>
          <p:nvPr/>
        </p:nvSpPr>
        <p:spPr>
          <a:xfrm>
            <a:off x="323850" y="1484313"/>
            <a:ext cx="1655763" cy="1900237"/>
          </a:xfrm>
          <a:prstGeom prst="rect">
            <a:avLst/>
          </a:prstGeom>
          <a:solidFill>
            <a:schemeClr val="accent4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 </a:t>
            </a: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๔๓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 </a:t>
            </a: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</a:t>
            </a:r>
            <a:b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</a:t>
            </a:r>
            <a:r>
              <a:rPr lang="th-TH" b="1" spc="-100" dirty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</a:t>
            </a:r>
            <a:r>
              <a:rPr lang="th-TH" b="1" dirty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๙๗.๗๓</a:t>
            </a:r>
          </a:p>
        </p:txBody>
      </p:sp>
      <p:sp>
        <p:nvSpPr>
          <p:cNvPr id="9" name="Rectangle 7">
            <a:extLst/>
          </p:cNvPr>
          <p:cNvSpPr/>
          <p:nvPr/>
        </p:nvSpPr>
        <p:spPr>
          <a:xfrm>
            <a:off x="7164388" y="1530350"/>
            <a:ext cx="1655762" cy="1898650"/>
          </a:xfrm>
          <a:prstGeom prst="rect">
            <a:avLst/>
          </a:prstGeom>
          <a:solidFill>
            <a:schemeClr val="accent4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 </a:t>
            </a: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๔๔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 </a:t>
            </a: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</a:t>
            </a:r>
            <a:b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</a:t>
            </a:r>
            <a:r>
              <a:rPr lang="th-TH" b="1" spc="-100" dirty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๑๐๐</a:t>
            </a:r>
            <a:endParaRPr lang="th-TH" b="1" dirty="0">
              <a:solidFill>
                <a:srgbClr val="5B9BD5">
                  <a:lumMod val="20000"/>
                  <a:lumOff val="8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7">
            <a:extLst/>
          </p:cNvPr>
          <p:cNvSpPr/>
          <p:nvPr/>
        </p:nvSpPr>
        <p:spPr>
          <a:xfrm>
            <a:off x="7235825" y="3905250"/>
            <a:ext cx="1657350" cy="1900238"/>
          </a:xfrm>
          <a:prstGeom prst="rect">
            <a:avLst/>
          </a:prstGeom>
          <a:solidFill>
            <a:schemeClr val="accent4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</a:t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๔๓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 </a:t>
            </a: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</a:t>
            </a:r>
            <a:b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</a:t>
            </a:r>
            <a:r>
              <a:rPr lang="th-TH" b="1" spc="-100" dirty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</a:t>
            </a:r>
            <a:r>
              <a:rPr lang="th-TH" b="1" dirty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๙๗.๗๓</a:t>
            </a:r>
          </a:p>
        </p:txBody>
      </p:sp>
      <p:sp>
        <p:nvSpPr>
          <p:cNvPr id="12" name="Rectangle 7">
            <a:extLst/>
          </p:cNvPr>
          <p:cNvSpPr/>
          <p:nvPr/>
        </p:nvSpPr>
        <p:spPr>
          <a:xfrm>
            <a:off x="325438" y="3917950"/>
            <a:ext cx="1655762" cy="1898650"/>
          </a:xfrm>
          <a:prstGeom prst="rect">
            <a:avLst/>
          </a:prstGeom>
          <a:solidFill>
            <a:schemeClr val="accent4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 </a:t>
            </a: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๔๔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 </a:t>
            </a:r>
            <a: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</a:t>
            </a:r>
            <a:b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</a:t>
            </a:r>
            <a:r>
              <a:rPr lang="th-TH" b="1" spc="-100" dirty="0">
                <a:solidFill>
                  <a:srgbClr val="5B9BD5">
                    <a:lumMod val="20000"/>
                    <a:lumOff val="8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๑๐๐</a:t>
            </a:r>
            <a:endParaRPr lang="th-TH" b="1" dirty="0">
              <a:solidFill>
                <a:srgbClr val="5B9BD5">
                  <a:lumMod val="20000"/>
                  <a:lumOff val="8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95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ข้อขัดข้อง</a:t>
            </a:r>
            <a:endParaRPr lang="th-TH" b="1" dirty="0"/>
          </a:p>
        </p:txBody>
      </p:sp>
      <p:sp>
        <p:nvSpPr>
          <p:cNvPr id="3" name="ตัวแทนเนื้อหา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ส่งต่อข้อมูลวัฒนธรรมองค์กรของแต่ละหน่วย เมื่อมีการปรับเปลี่ยนโยกย้ายแล้ว ทำให้การดำเนินการหรือการส่งต่อข้อมูลดังกล่าวขาดช่วง ส่งผลให้การดำเนินการและการรายงานผลล่าช้ากว่ากำหนดระยะเวลา</a:t>
            </a:r>
            <a:endParaRPr lang="th-TH" b="1" i="1" dirty="0">
              <a:solidFill>
                <a:schemeClr val="accent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A970D-8EEF-4B5D-B5BC-7E218B00D083}" type="slidenum">
              <a:rPr lang="en-US" smtClean="0">
                <a:solidFill>
                  <a:srgbClr val="FFFFFF"/>
                </a:solidFill>
              </a:rPr>
              <a:pPr/>
              <a:t>96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ข้อเสนอแนะ</a:t>
            </a:r>
            <a:endParaRPr lang="th-TH" b="1" dirty="0"/>
          </a:p>
        </p:txBody>
      </p:sp>
      <p:sp>
        <p:nvSpPr>
          <p:cNvPr id="3" name="ตัวแทนเนื้อหา 2">
            <a:extLst/>
          </p:cNvPr>
          <p:cNvSpPr>
            <a:spLocks noGrp="1"/>
          </p:cNvSpPr>
          <p:nvPr>
            <p:ph idx="1"/>
          </p:nvPr>
        </p:nvSpPr>
        <p:spPr>
          <a:xfrm>
            <a:off x="423863" y="1417638"/>
            <a:ext cx="8469312" cy="4530725"/>
          </a:xfrm>
        </p:spPr>
        <p:txBody>
          <a:bodyPr/>
          <a:lstStyle/>
          <a:p>
            <a:pPr>
              <a:defRPr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Google drive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นขต.ทอ. จัดส่งหลักฐานและรายงาน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ดำเนินการตามแผนเสริมสร้างวัฒนธรรมองค์กร ฯ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ซึ่งสามารถส่งได้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ตลอดเวลา</a:t>
            </a:r>
          </a:p>
          <a:p>
            <a:pPr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ขอให้หน่วยร่วมกันประชาสัมพันธ์และนำเสนอสื่อในเรื่องวัฒนธรรมองค์กร ทอ. ให้แก่กำลังพลของหน่วยได้รับทราบและปฏิบัติตาม</a:t>
            </a:r>
          </a:p>
          <a:p>
            <a:pPr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ขอให้หน่วยแจ้งกำลังพลในหน่วยชั้นยศ น.ท.ขึ้นไป ร่วมกันประเมินพฤติกรรมผู้ใต้บังคับบัญชาของตน ตามแผนเสริมสร้างวัฒนธรรมองค์กร ทอ.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A970D-8EEF-4B5D-B5BC-7E218B00D083}" type="slidenum">
              <a:rPr lang="en-US" smtClean="0">
                <a:solidFill>
                  <a:srgbClr val="FFFFFF"/>
                </a:solidFill>
              </a:rPr>
              <a:pPr/>
              <a:t>97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3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4"/>
          <p:cNvSpPr>
            <a:spLocks noChangeShapeType="1"/>
          </p:cNvSpPr>
          <p:nvPr/>
        </p:nvSpPr>
        <p:spPr bwMode="auto">
          <a:xfrm>
            <a:off x="0" y="785813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FFFFFF"/>
              </a:solidFill>
            </a:endParaRPr>
          </a:p>
        </p:txBody>
      </p:sp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785813" y="357188"/>
            <a:ext cx="425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คณะกรรมการพัฒนาระบบราชการกองทัพอากาศ</a:t>
            </a:r>
          </a:p>
        </p:txBody>
      </p:sp>
      <p:pic>
        <p:nvPicPr>
          <p:cNvPr id="56324" name="Picture 5" descr="C:\Users\PC\Pictures\535px-Royal_Thai_Air_Force_Seal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5575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76200" y="1425575"/>
            <a:ext cx="9296400" cy="2384425"/>
          </a:xfrm>
        </p:spPr>
        <p:txBody>
          <a:bodyPr/>
          <a:lstStyle/>
          <a:p>
            <a:pPr eaLnBrk="1" hangingPunct="1">
              <a:defRPr/>
            </a:pPr>
            <a:r>
              <a:rPr lang="th-TH" sz="5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แผนการดำเนินการ ปี ๖๒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218B-243C-4254-9BE4-F8BE15D449E0}" type="slidenum">
              <a:rPr lang="en-US" smtClean="0">
                <a:solidFill>
                  <a:srgbClr val="FFFFFF"/>
                </a:solidFill>
              </a:rPr>
              <a:pPr/>
              <a:t>98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5001" r="16531" b="7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ชื่อเรื่อง 1">
            <a:extLst/>
          </p:cNvPr>
          <p:cNvSpPr txBox="1">
            <a:spLocks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chemeClr val="tx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แผนการดำเนินการ ปี ๖๒</a:t>
            </a:r>
            <a:endParaRPr lang="th-TH" sz="5400" b="1" kern="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9C7-DDB3-4BB7-A6A5-7D1D5B3AC3E1}" type="slidenum">
              <a:rPr lang="en-US" smtClean="0">
                <a:solidFill>
                  <a:srgbClr val="FFFFFF"/>
                </a:solidFill>
              </a:rPr>
              <a:pPr/>
              <a:t>99</a:t>
            </a:fld>
            <a:endParaRPr 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0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8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ngsana New"/>
      </a:majorFont>
      <a:minorFont>
        <a:latin typeface="Verdan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19755</TotalTime>
  <Words>6596</Words>
  <Application>Microsoft Office PowerPoint</Application>
  <PresentationFormat>On-screen Show (4:3)</PresentationFormat>
  <Paragraphs>1356</Paragraphs>
  <Slides>112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112</vt:i4>
      </vt:variant>
    </vt:vector>
  </HeadingPairs>
  <TitlesOfParts>
    <vt:vector size="137" baseType="lpstr">
      <vt:lpstr>TH SarabunPSK</vt:lpstr>
      <vt:lpstr>Wingdings</vt:lpstr>
      <vt:lpstr>Arial</vt:lpstr>
      <vt:lpstr>Sarabun</vt:lpstr>
      <vt:lpstr>Times New Roman</vt:lpstr>
      <vt:lpstr>Cordia New</vt:lpstr>
      <vt:lpstr>TH SarabunIT๙</vt:lpstr>
      <vt:lpstr>Calibri</vt:lpstr>
      <vt:lpstr>Tahoma</vt:lpstr>
      <vt:lpstr>Verdana</vt:lpstr>
      <vt:lpstr>Angsana New</vt:lpstr>
      <vt:lpstr>Globe</vt:lpstr>
      <vt:lpstr>1_Globe</vt:lpstr>
      <vt:lpstr>2_Globe</vt:lpstr>
      <vt:lpstr>18_Globe</vt:lpstr>
      <vt:lpstr>5_Globe</vt:lpstr>
      <vt:lpstr>6_Globe</vt:lpstr>
      <vt:lpstr>ชุดรูปแบบของ Office</vt:lpstr>
      <vt:lpstr>17_Globe</vt:lpstr>
      <vt:lpstr>4_Globe</vt:lpstr>
      <vt:lpstr>7_Globe</vt:lpstr>
      <vt:lpstr>13_Globe</vt:lpstr>
      <vt:lpstr>2_ชุดรูปแบบของ Office</vt:lpstr>
      <vt:lpstr>20_Globe</vt:lpstr>
      <vt:lpstr>3_Globe</vt:lpstr>
      <vt:lpstr>การประชุม คณะกรรมการพัฒนาระบบราชการกองทัพอากาศ  ครั้งที่ ๑/๖๒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ปฏิทินติดตามประเมินผลการดำเนินการตามคำรับรองการปฏิบัติราชการของ นขต.กห.  และเหล่าทัพ ประจำปีงบประมาณ พ.ศ.๒๕๖๒</vt:lpstr>
      <vt:lpstr>PowerPoint Presentation</vt:lpstr>
      <vt:lpstr>PowerPoint Presentation</vt:lpstr>
      <vt:lpstr>PowerPoint Presentation</vt:lpstr>
      <vt:lpstr>PowerPoint Presentation</vt:lpstr>
      <vt:lpstr>พิจารณาแบบฟอร์มการสมัครรับรางวัลคุณภาพ ตามเกณฑ์คุณภาพการบริหารจัดการภาครัฐ (PMQA 4.0)</vt:lpstr>
      <vt:lpstr>พิจารณาแบบฟอร์มการสมัครรับรางวัลคุณภาพ ตามเกณฑ์คุณภาพการบริหารจัดการภาครัฐ (PMQA 4.0)</vt:lpstr>
      <vt:lpstr>ปฏิทินการดำเนินงานของ ก.พ.ร. ปี พ.ศ.2562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กิจกรรมการให้ความรู้การจัดการความเสี่ยงทั่วทั้งองค์การ  คณอก.บริหารความเสี่ยงของ ทอ.และ นขต.ทอ.   ระหว่าง ๘ – ๙ มี.ค.๖๑   ณ ห้องประชุมอาคารหอสมุดกองทัพอากาศ  โดยมี พล.อ.อ.ชาญฤทธิ์ พลิกานนท์  ผช.ผบ.ทอ.(สายงานกิจการพิเศษ) เป็นประธาน </vt:lpstr>
      <vt:lpstr>   กิจกรรมการประชุมสัมมนาเชิงปฏิบัติการบริหารความเสี่ยง  คณอก.บริหารความเสี่ยงของ ทอ. ระหว่าง ๒๐ - ๒๒ มี.ค.๖๑  ณ โรงแรม รอยัลฮิลส์ กอล์ฟ รีสอร์ท แอนด์สปา จว.นครนายก โดยมี  พล.อ.ท.มานัต วงษ์วาทย์  รอง เสธ.ทอ.(ยก.) มอบนโยบายและแนวทางปฏิบัติ    </vt:lpstr>
      <vt:lpstr>   กิจกรรมการประชุมสัมมนาเชิงปฏิบัติการบริหารความเสี่ยงของ นขต.ทอ.  ระหว่าง ๕ - ๘ มิ.ย.๖๑  ณ โรงแรม อยุธยา แกรนด์ โฮเต็ล จว.พระนครศรีอยุธยา โดยมี พล.อ.อ.ชาญฤทธิ์ พลิกานนท์  ผช.ผบ.ทอ.(สายงานกิจการพิเศษ) เป็นประธาน   </vt:lpstr>
      <vt:lpstr>การนำผลประเมินความเสี่ยงของ ทอ.ไปใช้ประโยชน์</vt:lpstr>
      <vt:lpstr>แนวทางการปฏิบัติการบริหารความเสี่ยงของ ทอ.ปี ๖๒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สรุปผลการดำเนินการ คณอก.วัฒนธรรมองค์กร ทอ. ประจำปี ๖๑</vt:lpstr>
      <vt:lpstr>ประธานอนุกรรมการวัฒนธรรมองค์กร ทอ.</vt:lpstr>
      <vt:lpstr>กรอบแนวคิดการดำเนินการเสริมสร้างวัฒนธรรมองค์กร ทอ.</vt:lpstr>
      <vt:lpstr>แผนเสริมสร้างวัฒนธรรมองค์กร ทอ. พ.ศ.๒๕๖๑ - ๒๕๖๒</vt:lpstr>
      <vt:lpstr>PowerPoint Presentation</vt:lpstr>
      <vt:lpstr>PowerPoint Presentation</vt:lpstr>
      <vt:lpstr>โครงการการประชุมสัมมนาแนวทางการปลูกฝังค่านิยมหลักของ ทอ. “บูรณาการขับเคลื่อนสู่การปฏิบัติในหน่วยงาน                                          เพื่อมุ่งสู่วัฒนธรรมองค์กรเข้มแข็ง”</vt:lpstr>
      <vt:lpstr>ประชุมสัมมนาแนวทางการเสริมสร้างวัฒนธรรมองค์กร ทอ.</vt:lpstr>
      <vt:lpstr>ประชุมสัมมนาแนวทางการปลูกฝังค่านิยมหลักของ ทอ. ครั้งที่ ๒</vt:lpstr>
      <vt:lpstr>PowerPoint Presentation</vt:lpstr>
      <vt:lpstr>PowerPoint Presentation</vt:lpstr>
      <vt:lpstr>ข้อขัดข้อง</vt:lpstr>
      <vt:lpstr>ข้อเสนอแนะ</vt:lpstr>
      <vt:lpstr>แผนการดำเนินการ ปี ๖๒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สรุปผลการดำเนินการ คณอก.วัฒนธรรมองค์กร ทอ. ประจำปี ๖๑</vt:lpstr>
      <vt:lpstr>PowerPoint Presentation</vt:lpstr>
      <vt:lpstr>PowerPoint Presentation</vt:lpstr>
      <vt:lpstr>PowerPoint Presentation</vt:lpstr>
      <vt:lpstr>การประชุม คณะกรรมการพัฒนาระบบราชการกองทัพอากาศ  ครั้งที่ ๑/๖๒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iLLuSioN</dc:creator>
  <cp:lastModifiedBy>New-PC</cp:lastModifiedBy>
  <cp:revision>1690</cp:revision>
  <cp:lastPrinted>2019-04-22T08:46:39Z</cp:lastPrinted>
  <dcterms:created xsi:type="dcterms:W3CDTF">2007-11-27T03:13:38Z</dcterms:created>
  <dcterms:modified xsi:type="dcterms:W3CDTF">2019-04-23T06:24:08Z</dcterms:modified>
</cp:coreProperties>
</file>